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1" r:id="rId1"/>
  </p:sldMasterIdLst>
  <p:notesMasterIdLst>
    <p:notesMasterId r:id="rId20"/>
  </p:notesMasterIdLst>
  <p:handoutMasterIdLst>
    <p:handoutMasterId r:id="rId21"/>
  </p:handoutMasterIdLst>
  <p:sldIdLst>
    <p:sldId id="352" r:id="rId2"/>
    <p:sldId id="351" r:id="rId3"/>
    <p:sldId id="361" r:id="rId4"/>
    <p:sldId id="362" r:id="rId5"/>
    <p:sldId id="354" r:id="rId6"/>
    <p:sldId id="358" r:id="rId7"/>
    <p:sldId id="370" r:id="rId8"/>
    <p:sldId id="359" r:id="rId9"/>
    <p:sldId id="357" r:id="rId10"/>
    <p:sldId id="368" r:id="rId11"/>
    <p:sldId id="356" r:id="rId12"/>
    <p:sldId id="355" r:id="rId13"/>
    <p:sldId id="353" r:id="rId14"/>
    <p:sldId id="365" r:id="rId15"/>
    <p:sldId id="369" r:id="rId16"/>
    <p:sldId id="363" r:id="rId17"/>
    <p:sldId id="366" r:id="rId18"/>
    <p:sldId id="360" r:id="rId19"/>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64" d="100"/>
          <a:sy n="64" d="100"/>
        </p:scale>
        <p:origin x="672" y="4"/>
      </p:cViewPr>
      <p:guideLst/>
    </p:cSldViewPr>
  </p:slideViewPr>
  <p:notesTextViewPr>
    <p:cViewPr>
      <p:scale>
        <a:sx n="1" d="1"/>
        <a:sy n="1" d="1"/>
      </p:scale>
      <p:origin x="0" y="0"/>
    </p:cViewPr>
  </p:notesTextViewPr>
  <p:notesViewPr>
    <p:cSldViewPr snapToGrid="0">
      <p:cViewPr varScale="1">
        <p:scale>
          <a:sx n="49" d="100"/>
          <a:sy n="49" d="100"/>
        </p:scale>
        <p:origin x="282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D40EAF52-C1CE-4EF5-86DD-5A89FB91F5A1}" type="datetimeFigureOut">
              <a:rPr lang="en-US" smtClean="0"/>
              <a:t>11/3/2024</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C4BBC890-C338-4C40-A50C-171DD98452A8}" type="slidenum">
              <a:rPr lang="en-US" smtClean="0"/>
              <a:t>‹#›</a:t>
            </a:fld>
            <a:endParaRPr lang="en-US"/>
          </a:p>
        </p:txBody>
      </p:sp>
    </p:spTree>
    <p:extLst>
      <p:ext uri="{BB962C8B-B14F-4D97-AF65-F5344CB8AC3E}">
        <p14:creationId xmlns:p14="http://schemas.microsoft.com/office/powerpoint/2010/main" val="234237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78E1E86A-0118-488C-897D-C3F7368CC39F}" type="datetimeFigureOut">
              <a:rPr lang="en-US" smtClean="0"/>
              <a:t>11/3/2024</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EE86745E-5054-412E-8FB7-14C497C7B66B}" type="slidenum">
              <a:rPr lang="en-US" smtClean="0"/>
              <a:t>‹#›</a:t>
            </a:fld>
            <a:endParaRPr lang="en-US"/>
          </a:p>
        </p:txBody>
      </p:sp>
    </p:spTree>
    <p:extLst>
      <p:ext uri="{BB962C8B-B14F-4D97-AF65-F5344CB8AC3E}">
        <p14:creationId xmlns:p14="http://schemas.microsoft.com/office/powerpoint/2010/main" val="34678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Assistant in Geological Research</a:t>
            </a:r>
            <a:endParaRPr lang="en-US" dirty="0"/>
          </a:p>
        </p:txBody>
      </p:sp>
      <p:sp>
        <p:nvSpPr>
          <p:cNvPr id="4" name="Slide Number Placeholder 3"/>
          <p:cNvSpPr>
            <a:spLocks noGrp="1"/>
          </p:cNvSpPr>
          <p:nvPr>
            <p:ph type="sldNum" sz="quarter" idx="10"/>
          </p:nvPr>
        </p:nvSpPr>
        <p:spPr/>
        <p:txBody>
          <a:bodyPr/>
          <a:lstStyle/>
          <a:p>
            <a:fld id="{EE86745E-5054-412E-8FB7-14C497C7B66B}" type="slidenum">
              <a:rPr lang="en-US" smtClean="0"/>
              <a:t>3</a:t>
            </a:fld>
            <a:endParaRPr lang="en-US"/>
          </a:p>
        </p:txBody>
      </p:sp>
    </p:spTree>
    <p:extLst>
      <p:ext uri="{BB962C8B-B14F-4D97-AF65-F5344CB8AC3E}">
        <p14:creationId xmlns:p14="http://schemas.microsoft.com/office/powerpoint/2010/main" val="377506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745E-5054-412E-8FB7-14C497C7B66B}" type="slidenum">
              <a:rPr lang="en-US" smtClean="0"/>
              <a:t>15</a:t>
            </a:fld>
            <a:endParaRPr lang="en-US"/>
          </a:p>
        </p:txBody>
      </p:sp>
    </p:spTree>
    <p:extLst>
      <p:ext uri="{BB962C8B-B14F-4D97-AF65-F5344CB8AC3E}">
        <p14:creationId xmlns:p14="http://schemas.microsoft.com/office/powerpoint/2010/main" val="102101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945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94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885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78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33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536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51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37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566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97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3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6001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hyperlink" Target="mailto:lolese123@gmail.com" TargetMode="External"/><Relationship Id="rId5" Type="http://schemas.openxmlformats.org/officeDocument/2006/relationships/hyperlink" Target="mailto:Wole.adamolekun@lizadeuniversity.edu.ng" TargetMode="Externa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7523018" y="5070764"/>
            <a:ext cx="4110229" cy="584600"/>
          </a:xfrm>
        </p:spPr>
        <p:txBody>
          <a:bodyPr>
            <a:normAutofit fontScale="77500" lnSpcReduction="20000"/>
          </a:bodyPr>
          <a:lstStyle/>
          <a:p>
            <a:pPr marL="1371600" marR="0" algn="just">
              <a:lnSpc>
                <a:spcPct val="115000"/>
              </a:lnSpc>
              <a:spcBef>
                <a:spcPts val="0"/>
              </a:spcBef>
              <a:spcAft>
                <a:spcPts val="0"/>
              </a:spcAft>
            </a:pP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371600" marR="0" algn="just">
              <a:lnSpc>
                <a:spcPct val="115000"/>
              </a:lnSpc>
              <a:spcBef>
                <a:spcPts val="0"/>
              </a:spcBef>
              <a:spcAft>
                <a:spcPts val="0"/>
              </a:spcAft>
            </a:pPr>
            <a:r>
              <a:rPr lang="en-GB" sz="2400" b="1" i="1" dirty="0" smtClean="0">
                <a:latin typeface="Tahoma" panose="020B0604030504040204" pitchFamily="34" charset="0"/>
                <a:ea typeface="Times New Roman" panose="02020603050405020304" pitchFamily="18" charset="0"/>
                <a:cs typeface="Times New Roman" panose="02020603050405020304" pitchFamily="18" charset="0"/>
              </a:rPr>
              <a:t>November 30, 2024</a:t>
            </a:r>
            <a:endParaRPr lang="en-GB" sz="2400" b="1" i="1" dirty="0">
              <a:latin typeface="Tahoma" panose="020B0604030504040204" pitchFamily="34" charset="0"/>
              <a:ea typeface="Times New Roman" panose="02020603050405020304" pitchFamily="18" charset="0"/>
              <a:cs typeface="Times New Roman" panose="02020603050405020304" pitchFamily="18" charset="0"/>
            </a:endParaRPr>
          </a:p>
          <a:p>
            <a:endParaRPr lang="en-US" sz="2400" b="1" dirty="0">
              <a:latin typeface="Tahoma" pitchFamily="34" charset="0"/>
              <a:ea typeface="Tahoma" pitchFamily="34" charset="0"/>
              <a:cs typeface="Tahoma"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842" y="5655365"/>
            <a:ext cx="3588026" cy="86470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07799" y="5363064"/>
            <a:ext cx="2844259" cy="1031358"/>
          </a:xfrm>
          <a:prstGeom prst="rect">
            <a:avLst/>
          </a:prstGeom>
        </p:spPr>
      </p:pic>
      <p:sp>
        <p:nvSpPr>
          <p:cNvPr id="7" name="Text Placeholder 7"/>
          <p:cNvSpPr txBox="1">
            <a:spLocks/>
          </p:cNvSpPr>
          <p:nvPr/>
        </p:nvSpPr>
        <p:spPr>
          <a:xfrm>
            <a:off x="0" y="0"/>
            <a:ext cx="12192000" cy="685800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pPr marL="1371600">
              <a:lnSpc>
                <a:spcPct val="115000"/>
              </a:lnSpc>
              <a:spcBef>
                <a:spcPts val="0"/>
              </a:spcBef>
              <a:spcAft>
                <a:spcPts val="0"/>
              </a:spcAft>
            </a:pPr>
            <a:r>
              <a:rPr lang="en-GB" sz="2400" b="1" dirty="0" smtClean="0">
                <a:latin typeface="Verdana" panose="020B0604030504040204" pitchFamily="34" charset="0"/>
                <a:ea typeface="Verdana" panose="020B0604030504040204" pitchFamily="34" charset="0"/>
                <a:cs typeface="Times New Roman" panose="02020603050405020304" pitchFamily="18" charset="0"/>
              </a:rPr>
              <a:t>Global Alliance for Public </a:t>
            </a:r>
            <a:r>
              <a:rPr lang="en-GB" sz="2400" b="1" dirty="0">
                <a:latin typeface="Verdana" panose="020B0604030504040204" pitchFamily="34" charset="0"/>
                <a:ea typeface="Verdana" panose="020B0604030504040204" pitchFamily="34" charset="0"/>
                <a:cs typeface="Times New Roman" panose="02020603050405020304" pitchFamily="18" charset="0"/>
              </a:rPr>
              <a:t>R</a:t>
            </a:r>
            <a:r>
              <a:rPr lang="en-GB" sz="2400" b="1" dirty="0" smtClean="0">
                <a:latin typeface="Verdana" panose="020B0604030504040204" pitchFamily="34" charset="0"/>
                <a:ea typeface="Verdana" panose="020B0604030504040204" pitchFamily="34" charset="0"/>
                <a:cs typeface="Times New Roman" panose="02020603050405020304" pitchFamily="18" charset="0"/>
              </a:rPr>
              <a:t>elations </a:t>
            </a:r>
          </a:p>
          <a:p>
            <a:pPr marL="1371600">
              <a:lnSpc>
                <a:spcPct val="115000"/>
              </a:lnSpc>
              <a:spcBef>
                <a:spcPts val="0"/>
              </a:spcBef>
              <a:spcAft>
                <a:spcPts val="0"/>
              </a:spcAft>
            </a:pPr>
            <a:r>
              <a:rPr lang="en-GB" sz="2400" b="1" dirty="0" smtClean="0">
                <a:latin typeface="Verdana" panose="020B0604030504040204" pitchFamily="34" charset="0"/>
                <a:ea typeface="Verdana" panose="020B0604030504040204" pitchFamily="34" charset="0"/>
                <a:cs typeface="Times New Roman" panose="02020603050405020304" pitchFamily="18" charset="0"/>
              </a:rPr>
              <a:t>&amp; Communications Management </a:t>
            </a:r>
          </a:p>
          <a:p>
            <a:pPr marL="1371600">
              <a:lnSpc>
                <a:spcPct val="115000"/>
              </a:lnSpc>
              <a:spcBef>
                <a:spcPts val="0"/>
              </a:spcBef>
              <a:spcAft>
                <a:spcPts val="0"/>
              </a:spcAft>
            </a:pPr>
            <a:r>
              <a:rPr lang="en-GB" sz="2400" b="1" i="1" dirty="0" smtClean="0">
                <a:latin typeface="Verdana" panose="020B0604030504040204" pitchFamily="34" charset="0"/>
                <a:ea typeface="Verdana" panose="020B0604030504040204" pitchFamily="34" charset="0"/>
                <a:cs typeface="Times New Roman" panose="02020603050405020304" pitchFamily="18" charset="0"/>
              </a:rPr>
              <a:t>in associating with</a:t>
            </a:r>
          </a:p>
          <a:p>
            <a:pPr marL="1371600">
              <a:lnSpc>
                <a:spcPct val="115000"/>
              </a:lnSpc>
              <a:spcBef>
                <a:spcPts val="0"/>
              </a:spcBef>
              <a:spcAft>
                <a:spcPts val="0"/>
              </a:spcAft>
            </a:pPr>
            <a:r>
              <a:rPr lang="en-GB" sz="2400" b="1" dirty="0">
                <a:latin typeface="Verdana" panose="020B0604030504040204" pitchFamily="34" charset="0"/>
                <a:ea typeface="Verdana" panose="020B0604030504040204" pitchFamily="34" charset="0"/>
                <a:cs typeface="Times New Roman" panose="02020603050405020304" pitchFamily="18" charset="0"/>
              </a:rPr>
              <a:t>School of Communications and Reputation (</a:t>
            </a:r>
            <a:r>
              <a:rPr lang="en-GB" sz="2400" b="1" dirty="0" err="1">
                <a:latin typeface="Verdana" panose="020B0604030504040204" pitchFamily="34" charset="0"/>
                <a:ea typeface="Verdana" panose="020B0604030504040204" pitchFamily="34" charset="0"/>
                <a:cs typeface="Times New Roman" panose="02020603050405020304" pitchFamily="18" charset="0"/>
              </a:rPr>
              <a:t>SCoRE</a:t>
            </a:r>
            <a:r>
              <a:rPr lang="en-GB" sz="2400" b="1" dirty="0">
                <a:latin typeface="Verdana" panose="020B0604030504040204" pitchFamily="34" charset="0"/>
                <a:ea typeface="Verdana" panose="020B0604030504040204" pitchFamily="34" charset="0"/>
                <a:cs typeface="Times New Roman" panose="02020603050405020304" pitchFamily="18" charset="0"/>
              </a:rPr>
              <a:t>)</a:t>
            </a:r>
          </a:p>
          <a:p>
            <a:pPr marL="1371600">
              <a:lnSpc>
                <a:spcPct val="115000"/>
              </a:lnSpc>
              <a:spcBef>
                <a:spcPts val="0"/>
              </a:spcBef>
              <a:spcAft>
                <a:spcPts val="0"/>
              </a:spcAft>
            </a:pPr>
            <a:r>
              <a:rPr lang="en-GB" sz="2400" b="1" i="1" dirty="0" smtClean="0">
                <a:latin typeface="Verdana" panose="020B0604030504040204" pitchFamily="34" charset="0"/>
                <a:ea typeface="Verdana" panose="020B0604030504040204" pitchFamily="34" charset="0"/>
                <a:cs typeface="Times New Roman" panose="02020603050405020304" pitchFamily="18" charset="0"/>
              </a:rPr>
              <a:t>presents</a:t>
            </a:r>
          </a:p>
          <a:p>
            <a:pPr marL="1371600">
              <a:lnSpc>
                <a:spcPct val="115000"/>
              </a:lnSpc>
              <a:spcBef>
                <a:spcPts val="0"/>
              </a:spcBef>
              <a:spcAft>
                <a:spcPts val="0"/>
              </a:spcAft>
            </a:pPr>
            <a:r>
              <a:rPr lang="en-GB" sz="2800" b="1" dirty="0" smtClean="0">
                <a:solidFill>
                  <a:srgbClr val="00B050"/>
                </a:solidFill>
                <a:latin typeface="Verdana" panose="020B0604030504040204" pitchFamily="34" charset="0"/>
                <a:ea typeface="Verdana" panose="020B0604030504040204" pitchFamily="34" charset="0"/>
                <a:cs typeface="Times New Roman" panose="02020603050405020304" pitchFamily="18" charset="0"/>
              </a:rPr>
              <a:t>GLOBAL COMMUNICATIONS WEEK</a:t>
            </a:r>
          </a:p>
          <a:p>
            <a:pPr marL="1371600" algn="just">
              <a:lnSpc>
                <a:spcPct val="115000"/>
              </a:lnSpc>
              <a:spcBef>
                <a:spcPts val="0"/>
              </a:spcBef>
              <a:spcAft>
                <a:spcPts val="0"/>
              </a:spcAft>
            </a:pPr>
            <a:r>
              <a:rPr lang="en-GB" sz="3000" b="1" i="1" dirty="0" smtClean="0">
                <a:latin typeface="Verdana" panose="020B0604030504040204" pitchFamily="34" charset="0"/>
                <a:ea typeface="Verdana" panose="020B0604030504040204" pitchFamily="34" charset="0"/>
                <a:cs typeface="Times New Roman" panose="02020603050405020304" pitchFamily="18" charset="0"/>
              </a:rPr>
              <a:t>      Student and Young Practitioners Month</a:t>
            </a:r>
          </a:p>
          <a:p>
            <a:pPr marL="1371600" algn="just">
              <a:lnSpc>
                <a:spcPct val="115000"/>
              </a:lnSpc>
              <a:spcBef>
                <a:spcPts val="0"/>
              </a:spcBef>
              <a:spcAft>
                <a:spcPts val="0"/>
              </a:spcAft>
            </a:pPr>
            <a:endParaRPr lang="en-GB" b="1" i="1" dirty="0">
              <a:latin typeface="Verdana" panose="020B0604030504040204" pitchFamily="34" charset="0"/>
              <a:ea typeface="Verdana" panose="020B0604030504040204" pitchFamily="34" charset="0"/>
              <a:cs typeface="Times New Roman" panose="02020603050405020304" pitchFamily="18" charset="0"/>
            </a:endParaRPr>
          </a:p>
          <a:p>
            <a:pPr marL="1371600">
              <a:lnSpc>
                <a:spcPct val="115000"/>
              </a:lnSpc>
              <a:spcBef>
                <a:spcPts val="0"/>
              </a:spcBef>
              <a:spcAft>
                <a:spcPts val="0"/>
              </a:spcAft>
            </a:pPr>
            <a:r>
              <a:rPr lang="en-GB" sz="32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The Wole Adamolekun </a:t>
            </a:r>
            <a:r>
              <a:rPr lang="en-GB" sz="3200" b="1" dirty="0" smtClean="0">
                <a:solidFill>
                  <a:srgbClr val="FF0000"/>
                </a:solidFill>
                <a:latin typeface="Verdana" panose="020B0604030504040204" pitchFamily="34" charset="0"/>
                <a:ea typeface="Verdana" panose="020B0604030504040204" pitchFamily="34" charset="0"/>
                <a:cs typeface="Times New Roman" panose="02020603050405020304" pitchFamily="18" charset="0"/>
              </a:rPr>
              <a:t>Story – A toast to</a:t>
            </a:r>
            <a:endParaRPr lang="en-GB" sz="3200" b="1"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marL="1371600">
              <a:lnSpc>
                <a:spcPct val="115000"/>
              </a:lnSpc>
              <a:spcBef>
                <a:spcPts val="0"/>
              </a:spcBef>
              <a:spcAft>
                <a:spcPts val="0"/>
              </a:spcAft>
            </a:pPr>
            <a:r>
              <a:rPr lang="en-GB" sz="32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p</a:t>
            </a:r>
            <a:r>
              <a:rPr lang="en-GB" sz="3200" b="1" dirty="0" smtClean="0">
                <a:solidFill>
                  <a:srgbClr val="FF0000"/>
                </a:solidFill>
                <a:latin typeface="Verdana" panose="020B0604030504040204" pitchFamily="34" charset="0"/>
                <a:ea typeface="Verdana" panose="020B0604030504040204" pitchFamily="34" charset="0"/>
                <a:cs typeface="Times New Roman" panose="02020603050405020304" pitchFamily="18" charset="0"/>
              </a:rPr>
              <a:t>ublic </a:t>
            </a:r>
            <a:r>
              <a:rPr lang="en-GB" sz="32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r</a:t>
            </a:r>
            <a:r>
              <a:rPr lang="en-GB" sz="3200" b="1" dirty="0" smtClean="0">
                <a:solidFill>
                  <a:srgbClr val="FF0000"/>
                </a:solidFill>
                <a:latin typeface="Verdana" panose="020B0604030504040204" pitchFamily="34" charset="0"/>
                <a:ea typeface="Verdana" panose="020B0604030504040204" pitchFamily="34" charset="0"/>
                <a:cs typeface="Times New Roman" panose="02020603050405020304" pitchFamily="18" charset="0"/>
              </a:rPr>
              <a:t>elations and communication  </a:t>
            </a:r>
            <a:endParaRPr lang="en-US" sz="2400" b="1" dirty="0" smtClean="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783" y="5247861"/>
            <a:ext cx="2554356" cy="1059235"/>
          </a:xfrm>
          <a:prstGeom prst="rect">
            <a:avLst/>
          </a:prstGeom>
        </p:spPr>
      </p:pic>
    </p:spTree>
    <p:extLst>
      <p:ext uri="{BB962C8B-B14F-4D97-AF65-F5344CB8AC3E}">
        <p14:creationId xmlns:p14="http://schemas.microsoft.com/office/powerpoint/2010/main" val="270039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0"/>
            <a:ext cx="12191999" cy="6281530"/>
          </a:xfrm>
        </p:spPr>
        <p:txBody>
          <a:bodyPr>
            <a:normAutofit fontScale="92500" lnSpcReduction="10000"/>
          </a:bodyPr>
          <a:lstStyle/>
          <a:p>
            <a:pPr algn="just"/>
            <a:r>
              <a:rPr lang="en-US" sz="2400" b="1" dirty="0" smtClean="0">
                <a:solidFill>
                  <a:srgbClr val="FF0000"/>
                </a:solidFill>
                <a:latin typeface="Tahoma" pitchFamily="34" charset="0"/>
                <a:ea typeface="Tahoma" pitchFamily="34" charset="0"/>
                <a:cs typeface="Tahoma" pitchFamily="34" charset="0"/>
              </a:rPr>
              <a:t>Encounter/Career VI: Academics (Post Public Service &amp; Retirement)</a:t>
            </a:r>
            <a:endParaRPr lang="en-US" sz="2400" b="1" dirty="0">
              <a:solidFill>
                <a:srgbClr val="FF0000"/>
              </a:solidFill>
              <a:latin typeface="Tahoma" pitchFamily="34" charset="0"/>
              <a:ea typeface="Tahoma" pitchFamily="34" charset="0"/>
              <a:cs typeface="Tahoma" pitchFamily="34" charset="0"/>
            </a:endParaRPr>
          </a:p>
          <a:p>
            <a:pPr marL="457200" indent="-457200" algn="just">
              <a:spcAft>
                <a:spcPts val="0"/>
              </a:spcAft>
            </a:pPr>
            <a:r>
              <a:rPr lang="en-US" sz="2400" b="1" i="1" dirty="0" smtClean="0">
                <a:solidFill>
                  <a:srgbClr val="FF0000"/>
                </a:solidFill>
                <a:latin typeface="Tahoma" pitchFamily="34" charset="0"/>
                <a:ea typeface="Tahoma" pitchFamily="34" charset="0"/>
                <a:cs typeface="Tahoma" pitchFamily="34" charset="0"/>
              </a:rPr>
              <a:t>Specialisation Areas</a:t>
            </a:r>
            <a:r>
              <a:rPr lang="en-US" sz="2400" i="1" dirty="0" smtClean="0">
                <a:solidFill>
                  <a:srgbClr val="FF0000"/>
                </a:solidFill>
                <a:latin typeface="Tahoma" pitchFamily="34" charset="0"/>
                <a:ea typeface="Tahoma" pitchFamily="34" charset="0"/>
                <a:cs typeface="Tahoma" pitchFamily="34" charset="0"/>
              </a:rPr>
              <a:t>: </a:t>
            </a:r>
            <a:r>
              <a:rPr lang="en-US" sz="2400" b="1" i="1" dirty="0" smtClean="0">
                <a:solidFill>
                  <a:srgbClr val="FF0000"/>
                </a:solidFill>
                <a:effectLst/>
                <a:latin typeface="Times New Roman" panose="02020603050405020304" pitchFamily="18" charset="0"/>
                <a:ea typeface="Times New Roman" panose="02020603050405020304" pitchFamily="18" charset="0"/>
              </a:rPr>
              <a:t>Strategic Communication, Corporate Social Responsibility, Tourism </a:t>
            </a:r>
            <a:endParaRPr lang="en-US" sz="2400" b="1" i="1" dirty="0" smtClean="0">
              <a:solidFill>
                <a:srgbClr val="FF0000"/>
              </a:solidFill>
              <a:effectLst/>
              <a:latin typeface="Courier New" panose="02070309020205020404" pitchFamily="49" charset="0"/>
              <a:ea typeface="Times New Roman" panose="02020603050405020304" pitchFamily="18" charset="0"/>
            </a:endParaRPr>
          </a:p>
          <a:p>
            <a:r>
              <a:rPr lang="en-US" sz="2400" b="1" i="1" dirty="0" smtClean="0">
                <a:solidFill>
                  <a:srgbClr val="FF0000"/>
                </a:solidFill>
                <a:effectLst/>
                <a:latin typeface="Times New Roman" panose="02020603050405020304" pitchFamily="18" charset="0"/>
                <a:ea typeface="Calibri" panose="020F0502020204030204" pitchFamily="34" charset="0"/>
              </a:rPr>
              <a:t>		Communication,  Crisis Communication </a:t>
            </a:r>
            <a:r>
              <a:rPr lang="en-US" sz="2400" i="1" dirty="0" smtClean="0">
                <a:solidFill>
                  <a:srgbClr val="FF0000"/>
                </a:solidFill>
                <a:latin typeface="Tahoma" pitchFamily="34" charset="0"/>
                <a:ea typeface="Tahoma" pitchFamily="34" charset="0"/>
                <a:cs typeface="Tahoma" pitchFamily="34" charset="0"/>
              </a:rPr>
              <a:t>and Applied Communications</a:t>
            </a:r>
          </a:p>
          <a:p>
            <a:pPr algn="just"/>
            <a:r>
              <a:rPr lang="en-US" sz="2400" b="1" dirty="0" smtClean="0">
                <a:solidFill>
                  <a:srgbClr val="FF0000"/>
                </a:solidFill>
                <a:latin typeface="Tahoma" pitchFamily="34" charset="0"/>
                <a:ea typeface="Tahoma" pitchFamily="34" charset="0"/>
                <a:cs typeface="Tahoma" pitchFamily="34" charset="0"/>
              </a:rPr>
              <a:t>Teaching:</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Extensive </a:t>
            </a:r>
            <a:r>
              <a:rPr lang="en-US" sz="2000" b="1" dirty="0">
                <a:solidFill>
                  <a:srgbClr val="00B050"/>
                </a:solidFill>
                <a:latin typeface="Tahoma" pitchFamily="34" charset="0"/>
                <a:ea typeface="Tahoma" pitchFamily="34" charset="0"/>
                <a:cs typeface="Tahoma" pitchFamily="34" charset="0"/>
              </a:rPr>
              <a:t>teaching in wide ranging public relations and communication subjects </a:t>
            </a:r>
          </a:p>
          <a:p>
            <a:pPr algn="just"/>
            <a:r>
              <a:rPr lang="en-US" sz="2400" b="1" dirty="0" smtClean="0">
                <a:solidFill>
                  <a:srgbClr val="FF0000"/>
                </a:solidFill>
                <a:latin typeface="Tahoma" pitchFamily="34" charset="0"/>
                <a:ea typeface="Tahoma" pitchFamily="34" charset="0"/>
                <a:cs typeface="Tahoma" pitchFamily="34" charset="0"/>
              </a:rPr>
              <a:t>Research:</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Delivered first international conference paper in 1989 I Burkina Faso</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Authored 4 Public Relations Books</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Co-Authored 14 Book Chapters on Public relations and Communications</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Published over 38 scholarly articles in peer reviewed journals worldwide</a:t>
            </a:r>
          </a:p>
          <a:p>
            <a:pPr algn="just"/>
            <a:r>
              <a:rPr lang="en-US" sz="2400" b="1" dirty="0" smtClean="0">
                <a:solidFill>
                  <a:srgbClr val="FF0000"/>
                </a:solidFill>
                <a:latin typeface="Tahoma" pitchFamily="34" charset="0"/>
                <a:ea typeface="Tahoma" pitchFamily="34" charset="0"/>
                <a:cs typeface="Tahoma" pitchFamily="34" charset="0"/>
              </a:rPr>
              <a:t>Community Service: </a:t>
            </a:r>
            <a:r>
              <a:rPr lang="en-US" sz="2400" b="1" dirty="0" smtClean="0">
                <a:latin typeface="Tahoma" pitchFamily="34" charset="0"/>
                <a:ea typeface="Tahoma" pitchFamily="34" charset="0"/>
                <a:cs typeface="Tahoma" pitchFamily="34" charset="0"/>
              </a:rPr>
              <a:t> </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Head of Department</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Dean, Student Affairs</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Director, Academic Planning</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Member, Board of School of Postgraduate Studies</a:t>
            </a:r>
          </a:p>
          <a:p>
            <a:pPr marL="800100" lvl="1" indent="-342900" algn="just">
              <a:buFont typeface="Wingdings" panose="05000000000000000000" pitchFamily="2" charset="2"/>
              <a:buChar char="Ø"/>
            </a:pPr>
            <a:r>
              <a:rPr lang="en-US" sz="2000" b="1" dirty="0" smtClean="0">
                <a:solidFill>
                  <a:srgbClr val="00B050"/>
                </a:solidFill>
                <a:latin typeface="Tahoma" pitchFamily="34" charset="0"/>
                <a:ea typeface="Tahoma" pitchFamily="34" charset="0"/>
                <a:cs typeface="Tahoma" pitchFamily="34" charset="0"/>
              </a:rPr>
              <a:t>Chairman, Sports Committee</a:t>
            </a:r>
          </a:p>
          <a:p>
            <a:pPr marL="800100" lvl="1" indent="-342900" algn="just">
              <a:buFont typeface="Wingdings" panose="05000000000000000000" pitchFamily="2" charset="2"/>
              <a:buChar char="Ø"/>
            </a:pPr>
            <a:endParaRPr lang="en-US" sz="2000" b="1" i="1" dirty="0">
              <a:solidFill>
                <a:srgbClr val="00B050"/>
              </a:solidFill>
              <a:latin typeface="Tahoma" pitchFamily="34" charset="0"/>
              <a:ea typeface="Tahoma" pitchFamily="34" charset="0"/>
              <a:cs typeface="Tahoma" pitchFamily="34" charset="0"/>
            </a:endParaRPr>
          </a:p>
          <a:p>
            <a:pPr lvl="1" algn="just"/>
            <a:r>
              <a:rPr lang="en-US" sz="2000" b="1" i="1" dirty="0" smtClean="0">
                <a:solidFill>
                  <a:srgbClr val="FF0000"/>
                </a:solidFill>
                <a:latin typeface="Tahoma" pitchFamily="34" charset="0"/>
                <a:ea typeface="Tahoma" pitchFamily="34" charset="0"/>
                <a:cs typeface="Tahoma" pitchFamily="34" charset="0"/>
              </a:rPr>
              <a:t>Academic Mentors </a:t>
            </a:r>
            <a:r>
              <a:rPr lang="en-US" sz="2000" b="1" i="1" dirty="0" smtClean="0">
                <a:solidFill>
                  <a:srgbClr val="0070C0"/>
                </a:solidFill>
                <a:latin typeface="Tahoma" pitchFamily="34" charset="0"/>
                <a:ea typeface="Tahoma" pitchFamily="34" charset="0"/>
                <a:cs typeface="Tahoma" pitchFamily="34" charset="0"/>
              </a:rPr>
              <a:t>– </a:t>
            </a:r>
            <a:r>
              <a:rPr lang="en-US" sz="2000" b="1" i="1" dirty="0" err="1" smtClean="0">
                <a:solidFill>
                  <a:srgbClr val="0070C0"/>
                </a:solidFill>
                <a:latin typeface="Tahoma" pitchFamily="34" charset="0"/>
                <a:ea typeface="Tahoma" pitchFamily="34" charset="0"/>
                <a:cs typeface="Tahoma" pitchFamily="34" charset="0"/>
              </a:rPr>
              <a:t>Batilloi</a:t>
            </a:r>
            <a:r>
              <a:rPr lang="en-US" sz="2000" b="1" i="1" dirty="0" smtClean="0">
                <a:solidFill>
                  <a:srgbClr val="0070C0"/>
                </a:solidFill>
                <a:latin typeface="Tahoma" pitchFamily="34" charset="0"/>
                <a:ea typeface="Tahoma" pitchFamily="34" charset="0"/>
                <a:cs typeface="Tahoma" pitchFamily="34" charset="0"/>
              </a:rPr>
              <a:t> </a:t>
            </a:r>
            <a:r>
              <a:rPr lang="en-US" sz="2000" b="1" i="1" dirty="0" err="1" smtClean="0">
                <a:solidFill>
                  <a:srgbClr val="0070C0"/>
                </a:solidFill>
                <a:latin typeface="Tahoma" pitchFamily="34" charset="0"/>
                <a:ea typeface="Tahoma" pitchFamily="34" charset="0"/>
                <a:cs typeface="Tahoma" pitchFamily="34" charset="0"/>
              </a:rPr>
              <a:t>Warritay</a:t>
            </a:r>
            <a:r>
              <a:rPr lang="en-US" sz="2000" b="1" i="1" dirty="0" smtClean="0">
                <a:solidFill>
                  <a:srgbClr val="0070C0"/>
                </a:solidFill>
                <a:latin typeface="Tahoma" pitchFamily="34" charset="0"/>
                <a:ea typeface="Tahoma" pitchFamily="34" charset="0"/>
                <a:cs typeface="Tahoma" pitchFamily="34" charset="0"/>
              </a:rPr>
              <a:t>, Professor Cornelius B. Pratt, Professor </a:t>
            </a:r>
            <a:r>
              <a:rPr lang="en-US" sz="2000" b="1" i="1" dirty="0" err="1" smtClean="0">
                <a:solidFill>
                  <a:srgbClr val="0070C0"/>
                </a:solidFill>
                <a:latin typeface="Tahoma" pitchFamily="34" charset="0"/>
                <a:ea typeface="Tahoma" pitchFamily="34" charset="0"/>
                <a:cs typeface="Tahoma" pitchFamily="34" charset="0"/>
              </a:rPr>
              <a:t>Amiso</a:t>
            </a:r>
            <a:r>
              <a:rPr lang="en-US" sz="2000" b="1" i="1" dirty="0" smtClean="0">
                <a:solidFill>
                  <a:srgbClr val="0070C0"/>
                </a:solidFill>
                <a:latin typeface="Tahoma" pitchFamily="34" charset="0"/>
                <a:ea typeface="Tahoma" pitchFamily="34" charset="0"/>
                <a:cs typeface="Tahoma" pitchFamily="34" charset="0"/>
              </a:rPr>
              <a:t> George….</a:t>
            </a:r>
          </a:p>
          <a:p>
            <a:pPr algn="just"/>
            <a:endParaRPr lang="en-US" sz="2400" b="1" dirty="0" smtClean="0">
              <a:latin typeface="Tahoma" pitchFamily="34" charset="0"/>
              <a:ea typeface="Tahoma" pitchFamily="34" charset="0"/>
              <a:cs typeface="Tahoma" pitchFamily="34" charset="0"/>
            </a:endParaRPr>
          </a:p>
          <a:p>
            <a:pPr algn="just"/>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281530"/>
            <a:ext cx="2844259" cy="6903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098" y="6128310"/>
            <a:ext cx="3588026" cy="6460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878" y="6351105"/>
            <a:ext cx="2445026" cy="620822"/>
          </a:xfrm>
          <a:prstGeom prst="rect">
            <a:avLst/>
          </a:prstGeom>
        </p:spPr>
      </p:pic>
    </p:spTree>
    <p:extLst>
      <p:ext uri="{BB962C8B-B14F-4D97-AF65-F5344CB8AC3E}">
        <p14:creationId xmlns:p14="http://schemas.microsoft.com/office/powerpoint/2010/main" val="60047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0"/>
            <a:ext cx="12148897" cy="5913728"/>
          </a:xfrm>
        </p:spPr>
        <p:txBody>
          <a:bodyPr>
            <a:normAutofit/>
          </a:bodyPr>
          <a:lstStyle/>
          <a:p>
            <a:pPr algn="just"/>
            <a:r>
              <a:rPr lang="en-US" sz="2400" b="1" dirty="0" smtClean="0">
                <a:solidFill>
                  <a:srgbClr val="FF0000"/>
                </a:solidFill>
                <a:latin typeface="Tahoma" pitchFamily="34" charset="0"/>
                <a:ea typeface="Tahoma" pitchFamily="34" charset="0"/>
                <a:cs typeface="Tahoma" pitchFamily="34" charset="0"/>
              </a:rPr>
              <a:t>Putting your best foot forward via CVs &amp; Profiles</a:t>
            </a:r>
          </a:p>
          <a:p>
            <a:pPr algn="just"/>
            <a:endParaRPr lang="en-US" sz="2400" b="1" dirty="0">
              <a:latin typeface="Tahoma" pitchFamily="34" charset="0"/>
              <a:ea typeface="Tahoma" pitchFamily="34" charset="0"/>
              <a:cs typeface="Tahoma" pitchFamily="34" charset="0"/>
            </a:endParaRPr>
          </a:p>
          <a:p>
            <a:pPr marL="800100" lvl="1" indent="-342900" algn="just">
              <a:buFont typeface="Wingdings" panose="05000000000000000000" pitchFamily="2" charset="2"/>
              <a:buChar char="ü"/>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Prepare bespoke profile(s) </a:t>
            </a:r>
          </a:p>
          <a:p>
            <a:pPr marL="800100" lvl="1" indent="-342900" algn="just">
              <a:buFont typeface="Wingdings" panose="05000000000000000000" pitchFamily="2" charset="2"/>
              <a:buChar char="ü"/>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Curriculum Vitae to reflect the totality of your experiences and skills (update regularly and take steps to improve your skills)</a:t>
            </a:r>
          </a:p>
          <a:p>
            <a:pPr marL="800100" lvl="1" indent="-342900" algn="just">
              <a:lnSpc>
                <a:spcPct val="150000"/>
              </a:lnSpc>
              <a:spcAft>
                <a:spcPts val="0"/>
              </a:spcAft>
              <a:buClr>
                <a:srgbClr val="D9B247"/>
              </a:buClr>
              <a:buFont typeface="Wingdings" panose="05000000000000000000" pitchFamily="2" charset="2"/>
              <a:buChar char="ü"/>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United Nations Development Programme, 1985 (triggered </a:t>
            </a:r>
            <a:r>
              <a:rPr lang="en-US" sz="2400" b="1" dirty="0">
                <a:solidFill>
                  <a:srgbClr val="00B050"/>
                </a:solidFill>
                <a:latin typeface="Verdana" panose="020B0604030504040204" pitchFamily="34" charset="0"/>
                <a:ea typeface="Verdana" panose="020B0604030504040204" pitchFamily="34" charset="0"/>
                <a:cs typeface="Calibri" panose="020F0502020204030204" pitchFamily="34" charset="0"/>
              </a:rPr>
              <a:t>my interest in getting a </a:t>
            </a: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doctorate degree)</a:t>
            </a:r>
          </a:p>
          <a:p>
            <a:pPr marL="800100" lvl="1" indent="-342900" algn="just">
              <a:lnSpc>
                <a:spcPct val="150000"/>
              </a:lnSpc>
              <a:spcAft>
                <a:spcPts val="0"/>
              </a:spcAft>
              <a:buClr>
                <a:srgbClr val="D9B247"/>
              </a:buClr>
              <a:buFont typeface="Wingdings" panose="05000000000000000000" pitchFamily="2" charset="2"/>
              <a:buChar char="ü"/>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The World Bank (1996) (unsolicited invitation)</a:t>
            </a:r>
            <a:endParaRPr lang="en-US" sz="2400" b="1" dirty="0">
              <a:solidFill>
                <a:srgbClr val="00B050"/>
              </a:solidFill>
              <a:latin typeface="Verdana" panose="020B0604030504040204" pitchFamily="34" charset="0"/>
              <a:ea typeface="Verdana" panose="020B0604030504040204" pitchFamily="34" charset="0"/>
              <a:cs typeface="Times New Roman" panose="02020603050405020304" pitchFamily="18" charset="0"/>
            </a:endParaRPr>
          </a:p>
          <a:p>
            <a:pPr lvl="0" algn="just">
              <a:lnSpc>
                <a:spcPct val="150000"/>
              </a:lnSpc>
              <a:spcAft>
                <a:spcPts val="0"/>
              </a:spcAft>
              <a:buClr>
                <a:srgbClr val="D9B247"/>
              </a:buClr>
            </a:pPr>
            <a:endParaRPr lang="en-US" sz="1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331226"/>
            <a:ext cx="2844259" cy="5910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871" y="6271591"/>
            <a:ext cx="3588026" cy="5864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65" y="6331226"/>
            <a:ext cx="2445026" cy="640700"/>
          </a:xfrm>
          <a:prstGeom prst="rect">
            <a:avLst/>
          </a:prstGeom>
        </p:spPr>
      </p:pic>
    </p:spTree>
    <p:extLst>
      <p:ext uri="{BB962C8B-B14F-4D97-AF65-F5344CB8AC3E}">
        <p14:creationId xmlns:p14="http://schemas.microsoft.com/office/powerpoint/2010/main" val="6623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1"/>
            <a:ext cx="12191999" cy="6361045"/>
          </a:xfrm>
        </p:spPr>
        <p:txBody>
          <a:bodyPr>
            <a:normAutofit/>
          </a:bodyPr>
          <a:lstStyle/>
          <a:p>
            <a:pPr algn="just"/>
            <a:r>
              <a:rPr lang="en-US" sz="2400" b="1" dirty="0" smtClean="0">
                <a:solidFill>
                  <a:srgbClr val="FF0000"/>
                </a:solidFill>
                <a:latin typeface="Tahoma" pitchFamily="34" charset="0"/>
                <a:ea typeface="Tahoma" pitchFamily="34" charset="0"/>
                <a:cs typeface="Tahoma" pitchFamily="34" charset="0"/>
              </a:rPr>
              <a:t>Professional Affiliations</a:t>
            </a:r>
            <a:endParaRPr lang="en-US" sz="2400" b="1" dirty="0">
              <a:solidFill>
                <a:srgbClr val="FF0000"/>
              </a:solidFill>
              <a:latin typeface="Tahoma" pitchFamily="34" charset="0"/>
              <a:ea typeface="Tahoma" pitchFamily="34" charset="0"/>
              <a:cs typeface="Tahoma" pitchFamily="34" charset="0"/>
            </a:endParaRPr>
          </a:p>
          <a:p>
            <a:pPr algn="just"/>
            <a:r>
              <a:rPr lang="en-US" sz="2000" i="1" dirty="0" smtClean="0">
                <a:latin typeface="Tahoma" pitchFamily="34" charset="0"/>
                <a:ea typeface="Tahoma" pitchFamily="34" charset="0"/>
                <a:cs typeface="Tahoma" pitchFamily="34" charset="0"/>
              </a:rPr>
              <a:t>No man can achieve professionalism on his own, he needs the institute – John </a:t>
            </a:r>
            <a:r>
              <a:rPr lang="en-US" sz="2000" i="1" dirty="0" err="1" smtClean="0">
                <a:latin typeface="Tahoma" pitchFamily="34" charset="0"/>
                <a:ea typeface="Tahoma" pitchFamily="34" charset="0"/>
                <a:cs typeface="Tahoma" pitchFamily="34" charset="0"/>
              </a:rPr>
              <a:t>Crinsford</a:t>
            </a:r>
            <a:r>
              <a:rPr lang="en-US" sz="2000" dirty="0" smtClean="0">
                <a:latin typeface="Tahoma" pitchFamily="34" charset="0"/>
                <a:ea typeface="Tahoma" pitchFamily="34" charset="0"/>
                <a:cs typeface="Tahoma" pitchFamily="34" charset="0"/>
              </a:rPr>
              <a:t>  </a:t>
            </a:r>
            <a:endParaRPr lang="en-US" sz="2000"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251713"/>
            <a:ext cx="2844259" cy="6705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6092687"/>
            <a:ext cx="3048000" cy="765313"/>
          </a:xfrm>
          <a:prstGeom prst="rect">
            <a:avLst/>
          </a:prstGeom>
        </p:spPr>
      </p:pic>
      <p:sp>
        <p:nvSpPr>
          <p:cNvPr id="2" name="Rectangle 1"/>
          <p:cNvSpPr/>
          <p:nvPr/>
        </p:nvSpPr>
        <p:spPr>
          <a:xfrm>
            <a:off x="-1" y="988734"/>
            <a:ext cx="12191999" cy="4832092"/>
          </a:xfrm>
          <a:prstGeom prst="rect">
            <a:avLst/>
          </a:prstGeom>
        </p:spPr>
        <p:txBody>
          <a:bodyPr wrap="square">
            <a:spAutoFit/>
          </a:bodyPr>
          <a:lstStyle/>
          <a:p>
            <a:pPr marL="1428750" lvl="2" indent="-514350">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Nigerian Institute of Public Relations,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Fellow</a:t>
            </a:r>
          </a:p>
          <a:p>
            <a:pPr marL="1428750" lvl="2" indent="-514350">
              <a:buFont typeface="+mj-lt"/>
              <a:buAutoNum type="arabicPeriod"/>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Nigerian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Institute of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Management, Fellow</a:t>
            </a:r>
          </a:p>
          <a:p>
            <a:pPr marL="1428750" lvl="2" indent="-514350">
              <a:buFont typeface="+mj-lt"/>
              <a:buAutoNum type="arabicPeriod"/>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Ex-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Secretary General, African Public Relations Association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APRA)</a:t>
            </a:r>
          </a:p>
          <a:p>
            <a:pPr marL="1428750" lvl="2" indent="-514350">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Board Member &amp; Chair, Academic and Research Council</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Global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Alliance for Public Relations and Communication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Management, </a:t>
            </a:r>
          </a:p>
          <a:p>
            <a:pPr marL="1428750" lvl="2" indent="-514350">
              <a:buFont typeface="+mj-lt"/>
              <a:buAutoNum type="arabicPeriod"/>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Senior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Member, International Public Relations Association (IPRA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1428750" lvl="2" indent="-514350">
              <a:buFont typeface="+mj-lt"/>
              <a:buAutoNum type="arabicPeriod"/>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Fellow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and Ranking Council Member, African Public Relations Association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1428750" lvl="2" indent="-514350">
              <a:buFont typeface="+mj-lt"/>
              <a:buAutoNum type="arabicPeriod"/>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Member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Public Relations Society of America (PRSA), </a:t>
            </a:r>
          </a:p>
          <a:p>
            <a:pPr marL="1428750" lvl="2" indent="-514350">
              <a:buFont typeface="+mj-lt"/>
              <a:buAutoNum type="arabicPeriod"/>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Member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Chartered Institute of Public Relations, United Kingdom (CIPR). </a:t>
            </a:r>
            <a:endParaRPr lang="en-US" sz="2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934" y="6361045"/>
            <a:ext cx="2445026" cy="561187"/>
          </a:xfrm>
          <a:prstGeom prst="rect">
            <a:avLst/>
          </a:prstGeom>
        </p:spPr>
      </p:pic>
    </p:spTree>
    <p:extLst>
      <p:ext uri="{BB962C8B-B14F-4D97-AF65-F5344CB8AC3E}">
        <p14:creationId xmlns:p14="http://schemas.microsoft.com/office/powerpoint/2010/main" val="118924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168965"/>
            <a:ext cx="12191999" cy="6579704"/>
          </a:xfrm>
        </p:spPr>
        <p:txBody>
          <a:bodyPr>
            <a:normAutofit/>
          </a:bodyPr>
          <a:lstStyle/>
          <a:p>
            <a:pPr algn="just"/>
            <a:r>
              <a:rPr lang="en-US" sz="2400" b="1" dirty="0" smtClean="0">
                <a:solidFill>
                  <a:srgbClr val="FF0000"/>
                </a:solidFill>
                <a:latin typeface="Tahoma" pitchFamily="34" charset="0"/>
                <a:ea typeface="Tahoma" pitchFamily="34" charset="0"/>
                <a:cs typeface="Tahoma" pitchFamily="34" charset="0"/>
              </a:rPr>
              <a:t>Ethics Matter</a:t>
            </a:r>
            <a:endParaRPr lang="en-US" sz="2400" b="1" dirty="0">
              <a:solidFill>
                <a:srgbClr val="FF0000"/>
              </a:solidFill>
              <a:latin typeface="Tahoma" pitchFamily="34" charset="0"/>
              <a:ea typeface="Tahoma" pitchFamily="34" charset="0"/>
              <a:cs typeface="Tahoma" pitchFamily="34" charset="0"/>
            </a:endParaRPr>
          </a:p>
          <a:p>
            <a:pPr algn="just"/>
            <a:r>
              <a:rPr lang="en-US" sz="2400" dirty="0" smtClean="0">
                <a:solidFill>
                  <a:srgbClr val="002060"/>
                </a:solidFill>
                <a:latin typeface="Tahoma" pitchFamily="34" charset="0"/>
                <a:ea typeface="Tahoma" pitchFamily="34" charset="0"/>
                <a:cs typeface="Tahoma" pitchFamily="34" charset="0"/>
              </a:rPr>
              <a:t>As public relations practitioners, ethics should be prioritised in all that we do.</a:t>
            </a:r>
          </a:p>
          <a:p>
            <a:pPr algn="just"/>
            <a:endParaRPr lang="en-US" sz="2400" dirty="0" smtClean="0">
              <a:solidFill>
                <a:srgbClr val="002060"/>
              </a:solidFill>
              <a:latin typeface="Tahoma" pitchFamily="34" charset="0"/>
              <a:ea typeface="Tahoma" pitchFamily="34" charset="0"/>
              <a:cs typeface="Tahoma" pitchFamily="34" charset="0"/>
            </a:endParaRPr>
          </a:p>
          <a:p>
            <a:pPr marL="800100" lvl="1" indent="-342900" algn="just">
              <a:lnSpc>
                <a:spcPct val="150000"/>
              </a:lnSpc>
              <a:spcAft>
                <a:spcPts val="0"/>
              </a:spcAft>
              <a:buClr>
                <a:srgbClr val="D9B247"/>
              </a:buClr>
              <a:buFont typeface="Wingdings" panose="05000000000000000000" pitchFamily="2" charset="2"/>
              <a:buChar char="v"/>
            </a:pPr>
            <a:r>
              <a:rPr lang="en-US" sz="2400" b="1" dirty="0" smtClean="0">
                <a:solidFill>
                  <a:srgbClr val="00B050"/>
                </a:solidFill>
                <a:latin typeface="Cambria" panose="02040503050406030204" pitchFamily="18" charset="0"/>
                <a:ea typeface="Times New Roman" panose="02020603050405020304" pitchFamily="18" charset="0"/>
                <a:cs typeface="Calibri" panose="020F0502020204030204" pitchFamily="34" charset="0"/>
              </a:rPr>
              <a:t>Of </a:t>
            </a:r>
            <a:r>
              <a:rPr lang="en-US" sz="2400" b="1" dirty="0">
                <a:solidFill>
                  <a:srgbClr val="00B050"/>
                </a:solidFill>
                <a:latin typeface="Cambria" panose="02040503050406030204" pitchFamily="18" charset="0"/>
                <a:ea typeface="Times New Roman" panose="02020603050405020304" pitchFamily="18" charset="0"/>
                <a:cs typeface="Calibri" panose="020F0502020204030204" pitchFamily="34" charset="0"/>
              </a:rPr>
              <a:t>4 top management, I was the only 1 retained and appointed as interim Executive </a:t>
            </a:r>
            <a:r>
              <a:rPr lang="en-US" sz="2400" b="1" dirty="0" smtClean="0">
                <a:solidFill>
                  <a:srgbClr val="00B050"/>
                </a:solidFill>
                <a:latin typeface="Cambria" panose="02040503050406030204" pitchFamily="18" charset="0"/>
                <a:ea typeface="Times New Roman" panose="02020603050405020304" pitchFamily="18" charset="0"/>
                <a:cs typeface="Calibri" panose="020F0502020204030204" pitchFamily="34" charset="0"/>
              </a:rPr>
              <a:t>Secretary.</a:t>
            </a:r>
          </a:p>
          <a:p>
            <a:pPr marL="800100" lvl="1" indent="-342900" algn="just">
              <a:lnSpc>
                <a:spcPct val="150000"/>
              </a:lnSpc>
              <a:spcAft>
                <a:spcPts val="0"/>
              </a:spcAft>
              <a:buClr>
                <a:srgbClr val="D9B247"/>
              </a:buClr>
              <a:buFont typeface="Wingdings" panose="05000000000000000000" pitchFamily="2" charset="2"/>
              <a:buChar char="v"/>
            </a:pPr>
            <a:r>
              <a:rPr lang="en-US" sz="2400" b="1" dirty="0" smtClean="0">
                <a:solidFill>
                  <a:srgbClr val="00B050"/>
                </a:solidFill>
                <a:latin typeface="Cambria" panose="02040503050406030204" pitchFamily="18" charset="0"/>
                <a:ea typeface="Times New Roman" panose="02020603050405020304" pitchFamily="18" charset="0"/>
                <a:cs typeface="Calibri" panose="020F0502020204030204" pitchFamily="34" charset="0"/>
              </a:rPr>
              <a:t> </a:t>
            </a:r>
            <a:r>
              <a:rPr lang="en-US" sz="2400" b="1" dirty="0">
                <a:solidFill>
                  <a:srgbClr val="00B050"/>
                </a:solidFill>
                <a:latin typeface="Cambria" panose="02040503050406030204" pitchFamily="18" charset="0"/>
                <a:ea typeface="Times New Roman" panose="02020603050405020304" pitchFamily="18" charset="0"/>
                <a:cs typeface="Calibri" panose="020F0502020204030204" pitchFamily="34" charset="0"/>
              </a:rPr>
              <a:t>At another time, we were 5 General Managers, 4 were </a:t>
            </a:r>
            <a:r>
              <a:rPr lang="en-US" sz="2400" b="1" dirty="0" smtClean="0">
                <a:solidFill>
                  <a:srgbClr val="00B050"/>
                </a:solidFill>
                <a:latin typeface="Cambria" panose="02040503050406030204" pitchFamily="18" charset="0"/>
                <a:ea typeface="Times New Roman" panose="02020603050405020304" pitchFamily="18" charset="0"/>
                <a:cs typeface="Calibri" panose="020F0502020204030204" pitchFamily="34" charset="0"/>
              </a:rPr>
              <a:t>redeployed. For 2 years, I was the only General Manager combining 2 positions (Operations and Corporate Services) until I retired from public service. </a:t>
            </a:r>
            <a:endPar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291470"/>
            <a:ext cx="2844259" cy="6307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4670" y="6291470"/>
            <a:ext cx="3157330" cy="5922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935" y="6291470"/>
            <a:ext cx="2445026" cy="680456"/>
          </a:xfrm>
          <a:prstGeom prst="rect">
            <a:avLst/>
          </a:prstGeom>
        </p:spPr>
      </p:pic>
    </p:spTree>
    <p:extLst>
      <p:ext uri="{BB962C8B-B14F-4D97-AF65-F5344CB8AC3E}">
        <p14:creationId xmlns:p14="http://schemas.microsoft.com/office/powerpoint/2010/main" val="51047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1"/>
            <a:ext cx="12191999" cy="6370982"/>
          </a:xfrm>
        </p:spPr>
        <p:txBody>
          <a:bodyPr>
            <a:normAutofit/>
          </a:bodyPr>
          <a:lstStyle/>
          <a:p>
            <a:pPr algn="just"/>
            <a:r>
              <a:rPr lang="en-US" sz="2400" b="1" dirty="0" smtClean="0">
                <a:solidFill>
                  <a:srgbClr val="FF0000"/>
                </a:solidFill>
                <a:latin typeface="Tahoma" pitchFamily="34" charset="0"/>
                <a:ea typeface="Tahoma" pitchFamily="34" charset="0"/>
                <a:cs typeface="Tahoma" pitchFamily="34" charset="0"/>
              </a:rPr>
              <a:t>Challenges</a:t>
            </a:r>
          </a:p>
          <a:p>
            <a:pPr marL="914400" lvl="4" algn="just">
              <a:lnSpc>
                <a:spcPct val="100000"/>
              </a:lnSpc>
              <a:spcBef>
                <a:spcPts val="1000"/>
              </a:spcBef>
            </a:pPr>
            <a:r>
              <a:rPr lang="en-GB" sz="1600" i="1" dirty="0">
                <a:latin typeface="Verdana" panose="020B0604030504040204" pitchFamily="34" charset="0"/>
                <a:ea typeface="Times New Roman" panose="02020603050405020304" pitchFamily="18" charset="0"/>
                <a:cs typeface="Times New Roman" panose="02020603050405020304" pitchFamily="18" charset="0"/>
              </a:rPr>
              <a:t>excellent public relations needs the media less than does poor public relations and as </a:t>
            </a:r>
            <a:r>
              <a:rPr lang="en-GB" sz="1600" i="1" dirty="0" smtClean="0">
                <a:latin typeface="Verdana" panose="020B0604030504040204" pitchFamily="34" charset="0"/>
                <a:ea typeface="Times New Roman" panose="02020603050405020304" pitchFamily="18" charset="0"/>
                <a:cs typeface="Times New Roman" panose="02020603050405020304" pitchFamily="18" charset="0"/>
              </a:rPr>
              <a:t>organisations </a:t>
            </a:r>
          </a:p>
          <a:p>
            <a:pPr marL="914400" lvl="4" algn="just">
              <a:lnSpc>
                <a:spcPct val="100000"/>
              </a:lnSpc>
              <a:spcBef>
                <a:spcPts val="1000"/>
              </a:spcBef>
            </a:pPr>
            <a:r>
              <a:rPr lang="en-GB" sz="1600" i="1" dirty="0" smtClean="0">
                <a:latin typeface="Verdana" panose="020B0604030504040204" pitchFamily="34" charset="0"/>
                <a:ea typeface="Times New Roman" panose="02020603050405020304" pitchFamily="18" charset="0"/>
                <a:cs typeface="Times New Roman" panose="02020603050405020304" pitchFamily="18" charset="0"/>
              </a:rPr>
              <a:t>depend </a:t>
            </a:r>
            <a:r>
              <a:rPr lang="en-GB" sz="1600" i="1" dirty="0">
                <a:latin typeface="Verdana" panose="020B0604030504040204" pitchFamily="34" charset="0"/>
                <a:ea typeface="Times New Roman" panose="02020603050405020304" pitchFamily="18" charset="0"/>
                <a:cs typeface="Times New Roman" panose="02020603050405020304" pitchFamily="18" charset="0"/>
              </a:rPr>
              <a:t>less on the media, the better their relationship with the media will become</a:t>
            </a:r>
            <a:r>
              <a:rPr lang="en-GB" sz="1600" dirty="0">
                <a:latin typeface="Verdana" panose="020B0604030504040204" pitchFamily="34" charset="0"/>
                <a:ea typeface="Times New Roman" panose="02020603050405020304" pitchFamily="18" charset="0"/>
                <a:cs typeface="Times New Roman" panose="02020603050405020304" pitchFamily="18" charset="0"/>
              </a:rPr>
              <a:t>. </a:t>
            </a:r>
            <a:r>
              <a:rPr lang="en-GB" sz="1600" i="1" dirty="0">
                <a:latin typeface="Verdana" panose="020B0604030504040204" pitchFamily="34" charset="0"/>
                <a:ea typeface="Times New Roman" panose="02020603050405020304" pitchFamily="18" charset="0"/>
                <a:cs typeface="Times New Roman" panose="02020603050405020304" pitchFamily="18" charset="0"/>
              </a:rPr>
              <a:t>J. </a:t>
            </a:r>
            <a:r>
              <a:rPr lang="en-GB" sz="1600" i="1" dirty="0" err="1">
                <a:latin typeface="Verdana" panose="020B0604030504040204" pitchFamily="34" charset="0"/>
                <a:ea typeface="Times New Roman" panose="02020603050405020304" pitchFamily="18" charset="0"/>
                <a:cs typeface="Times New Roman" panose="02020603050405020304" pitchFamily="18" charset="0"/>
              </a:rPr>
              <a:t>Grunig</a:t>
            </a:r>
            <a:endParaRPr lang="en-GB" sz="1600" i="1" dirty="0">
              <a:latin typeface="Verdana" panose="020B0604030504040204" pitchFamily="34" charset="0"/>
              <a:ea typeface="Times New Roman" panose="02020603050405020304" pitchFamily="18" charset="0"/>
              <a:cs typeface="Times New Roman" panose="02020603050405020304" pitchFamily="18" charset="0"/>
            </a:endParaRPr>
          </a:p>
          <a:p>
            <a:pPr algn="just"/>
            <a:endParaRPr lang="en-US" sz="2400" b="1" dirty="0" smtClean="0">
              <a:solidFill>
                <a:srgbClr val="FF0000"/>
              </a:solidFill>
              <a:latin typeface="Tahoma" pitchFamily="34" charset="0"/>
              <a:ea typeface="Tahoma" pitchFamily="34" charset="0"/>
              <a:cs typeface="Tahoma" pitchFamily="34" charset="0"/>
            </a:endParaRP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Media relations</a:t>
            </a: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Intellectualising public relations practice</a:t>
            </a: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Funding</a:t>
            </a: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Underestimated, undervalued &amp; miniaturised</a:t>
            </a: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Hybrid work place</a:t>
            </a: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Technology</a:t>
            </a: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Non-professionals</a:t>
            </a:r>
          </a:p>
          <a:p>
            <a:pPr algn="just"/>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281530"/>
            <a:ext cx="2844259" cy="6903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7919" y="6128310"/>
            <a:ext cx="3094081" cy="6460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576" y="6370982"/>
            <a:ext cx="2445026" cy="600944"/>
          </a:xfrm>
          <a:prstGeom prst="rect">
            <a:avLst/>
          </a:prstGeom>
        </p:spPr>
      </p:pic>
    </p:spTree>
    <p:extLst>
      <p:ext uri="{BB962C8B-B14F-4D97-AF65-F5344CB8AC3E}">
        <p14:creationId xmlns:p14="http://schemas.microsoft.com/office/powerpoint/2010/main" val="196588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07772" y="-93585"/>
            <a:ext cx="11333351" cy="6858000"/>
          </a:xfrm>
        </p:spPr>
        <p:txBody>
          <a:bodyPr>
            <a:normAutofit/>
          </a:bodyPr>
          <a:lstStyle/>
          <a:p>
            <a:pPr>
              <a:spcBef>
                <a:spcPts val="0"/>
              </a:spcBef>
              <a:spcAft>
                <a:spcPts val="0"/>
              </a:spcAft>
            </a:pPr>
            <a:r>
              <a:rPr lang="en-US" sz="4000" dirty="0" smtClean="0">
                <a:solidFill>
                  <a:srgbClr val="FF0000"/>
                </a:solidFill>
                <a:latin typeface="Verdana" panose="020B0604030504040204" pitchFamily="34" charset="0"/>
              </a:rPr>
              <a:t>	</a:t>
            </a:r>
            <a:r>
              <a:rPr lang="en-US" sz="3000" dirty="0" smtClean="0">
                <a:solidFill>
                  <a:srgbClr val="FF0000"/>
                </a:solidFill>
                <a:latin typeface="Verdana" panose="020B0604030504040204" pitchFamily="34" charset="0"/>
              </a:rPr>
              <a:t>Success Factors….</a:t>
            </a:r>
            <a:endParaRPr lang="en-US" sz="3000" dirty="0">
              <a:solidFill>
                <a:srgbClr val="FF0000"/>
              </a:solidFill>
              <a:latin typeface="Verdana" panose="020B0604030504040204" pitchFamily="34" charset="0"/>
            </a:endParaRPr>
          </a:p>
          <a:p>
            <a:pPr algn="just">
              <a:spcBef>
                <a:spcPts val="0"/>
              </a:spcBef>
              <a:spcAft>
                <a:spcPts val="0"/>
              </a:spcAft>
            </a:pPr>
            <a:endParaRPr lang="en-US" sz="4700" dirty="0" smtClean="0">
              <a:solidFill>
                <a:srgbClr val="222222"/>
              </a:solidFill>
              <a:latin typeface="Arial" panose="020B0604020202020204" pitchFamily="34" charset="0"/>
            </a:endParaRPr>
          </a:p>
          <a:p>
            <a:pPr algn="just">
              <a:spcBef>
                <a:spcPts val="0"/>
              </a:spcBef>
              <a:spcAft>
                <a:spcPts val="0"/>
              </a:spcAft>
            </a:pPr>
            <a:endParaRPr lang="en-US" sz="4700" dirty="0">
              <a:solidFill>
                <a:srgbClr val="222222"/>
              </a:solidFill>
              <a:latin typeface="Arial" panose="020B0604020202020204" pitchFamily="34" charset="0"/>
            </a:endParaRPr>
          </a:p>
          <a:p>
            <a:pPr algn="l"/>
            <a:r>
              <a:rPr lang="en-US" sz="4000" dirty="0">
                <a:solidFill>
                  <a:srgbClr val="002060"/>
                </a:solidFill>
                <a:latin typeface="Verdana" panose="020B0604030504040204" pitchFamily="34" charset="0"/>
              </a:rPr>
              <a:t> </a:t>
            </a:r>
            <a:r>
              <a:rPr lang="en-US" sz="2400" dirty="0">
                <a:latin typeface="Arial" panose="020B0604020202020204" pitchFamily="34" charset="0"/>
              </a:rPr>
              <a:t/>
            </a:r>
            <a:br>
              <a:rPr lang="en-US" sz="2400" dirty="0">
                <a:latin typeface="Arial" panose="020B0604020202020204" pitchFamily="34" charset="0"/>
              </a:rPr>
            </a:br>
            <a:r>
              <a:rPr lang="en-US" sz="2400" dirty="0">
                <a:latin typeface="Arial" panose="020B0604020202020204" pitchFamily="34" charset="0"/>
              </a:rPr>
              <a:t/>
            </a:r>
            <a:br>
              <a:rPr lang="en-US" sz="2400" dirty="0">
                <a:latin typeface="Arial" panose="020B0604020202020204" pitchFamily="34" charset="0"/>
              </a:rPr>
            </a:br>
            <a:endParaRPr lang="en-US" sz="2400" dirty="0">
              <a:latin typeface="Arial" panose="020B0604020202020204" pitchFamily="34"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6281530"/>
            <a:ext cx="2844259" cy="6903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4936" y="6118371"/>
            <a:ext cx="3113959" cy="646044"/>
          </a:xfrm>
          <a:prstGeom prst="rect">
            <a:avLst/>
          </a:prstGeom>
        </p:spPr>
      </p:pic>
      <p:sp>
        <p:nvSpPr>
          <p:cNvPr id="9" name="Text Placeholder 7"/>
          <p:cNvSpPr txBox="1">
            <a:spLocks/>
          </p:cNvSpPr>
          <p:nvPr/>
        </p:nvSpPr>
        <p:spPr>
          <a:xfrm>
            <a:off x="-809206" y="571526"/>
            <a:ext cx="5112849" cy="5710004"/>
          </a:xfrm>
          <a:prstGeom prst="rect">
            <a:avLst/>
          </a:prstGeom>
        </p:spPr>
        <p:txBody>
          <a:bodyPr vert="horz" lIns="91440" tIns="45720" rIns="91440" bIns="45720" rtlCol="0" anchor="t">
            <a:normAutofit fontScale="925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900" kern="1200" cap="none">
                <a:solidFill>
                  <a:schemeClr val="tx1">
                    <a:lumMod val="85000"/>
                    <a:lumOff val="15000"/>
                  </a:schemeClr>
                </a:solidFill>
                <a:effectLst/>
                <a:latin typeface="+mn-lt"/>
                <a:ea typeface="+mn-ea"/>
                <a:cs typeface="+mn-cs"/>
              </a:defRPr>
            </a:lvl9pPr>
          </a:lstStyle>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Ideas rule the world</a:t>
            </a: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Reputation Matters</a:t>
            </a: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Networking</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Seek and acquire knowledge</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Be a problem solver</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Ethical</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Technology savvy</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Critical &amp; strategic thinking</a:t>
            </a: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Research</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Data Analytics</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Financial literacy</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Be in the know</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Self Branding</a:t>
            </a: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Listening</a:t>
            </a: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Humility</a:t>
            </a:r>
            <a:endParaRPr lang="en-US" sz="2400" b="1" dirty="0" smtClean="0">
              <a:solidFill>
                <a:srgbClr val="00B050"/>
              </a:solidFill>
              <a:latin typeface="Arial" panose="020B0604020202020204" pitchFamily="34" charset="0"/>
            </a:endParaRP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Impact Society</a:t>
            </a:r>
          </a:p>
          <a:p>
            <a:pPr marL="1714500" indent="-342900" algn="just">
              <a:spcBef>
                <a:spcPts val="0"/>
              </a:spcBef>
              <a:spcAft>
                <a:spcPts val="0"/>
              </a:spcAft>
              <a:buClr>
                <a:srgbClr val="D9B247"/>
              </a:buClr>
              <a:buFont typeface="Wingdings" panose="05000000000000000000" pitchFamily="2" charset="2"/>
              <a:buChar char="q"/>
            </a:pPr>
            <a:r>
              <a:rPr lang="en-US" sz="2400" b="1" i="1" dirty="0" smtClean="0">
                <a:solidFill>
                  <a:srgbClr val="00B050"/>
                </a:solidFill>
                <a:latin typeface="Verdana" panose="020B0604030504040204" pitchFamily="34" charset="0"/>
              </a:rPr>
              <a:t>BEING in the KNOW</a:t>
            </a:r>
          </a:p>
          <a:p>
            <a:pPr marL="1714500" indent="-342900" algn="just">
              <a:spcBef>
                <a:spcPts val="0"/>
              </a:spcBef>
              <a:spcAft>
                <a:spcPts val="0"/>
              </a:spcAft>
              <a:buClr>
                <a:srgbClr val="D9B247"/>
              </a:buClr>
              <a:buFont typeface="Wingdings" panose="05000000000000000000" pitchFamily="2" charset="2"/>
              <a:buChar char="q"/>
            </a:pPr>
            <a:r>
              <a:rPr lang="en-US" sz="2400" b="1" dirty="0" smtClean="0">
                <a:solidFill>
                  <a:srgbClr val="00B050"/>
                </a:solidFill>
                <a:latin typeface="Verdana" panose="020B0604030504040204" pitchFamily="34" charset="0"/>
              </a:rPr>
              <a:t>COMMUNICATE</a:t>
            </a:r>
            <a:endParaRPr lang="en-US" sz="2400" b="1" dirty="0" smtClean="0">
              <a:solidFill>
                <a:srgbClr val="00B050"/>
              </a:solidFill>
              <a:latin typeface="Arial" panose="020B0604020202020204" pitchFamily="34" charset="0"/>
            </a:endParaRPr>
          </a:p>
          <a:p>
            <a:endParaRPr lang="en-US" sz="2400" b="1" dirty="0" smtClean="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7665" y="6291470"/>
            <a:ext cx="2445026" cy="690396"/>
          </a:xfrm>
          <a:prstGeom prst="rect">
            <a:avLst/>
          </a:prstGeom>
        </p:spPr>
      </p:pic>
      <p:pic>
        <p:nvPicPr>
          <p:cNvPr id="12" name="Picture 11" descr="br_front.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024" y="69574"/>
            <a:ext cx="6286581" cy="6004445"/>
          </a:xfrm>
          <a:prstGeom prst="rect">
            <a:avLst/>
          </a:prstGeom>
        </p:spPr>
      </p:pic>
      <p:sp>
        <p:nvSpPr>
          <p:cNvPr id="13" name="TextBox 12"/>
          <p:cNvSpPr txBox="1"/>
          <p:nvPr/>
        </p:nvSpPr>
        <p:spPr>
          <a:xfrm>
            <a:off x="5848023" y="203541"/>
            <a:ext cx="6208141" cy="1376016"/>
          </a:xfrm>
          <a:prstGeom prst="rect">
            <a:avLst/>
          </a:prstGeom>
          <a:solidFill>
            <a:srgbClr val="C00000">
              <a:alpha val="44000"/>
            </a:srgbClr>
          </a:solidFill>
        </p:spPr>
        <p:txBody>
          <a:bodyPr wrap="square" lIns="94996" tIns="47497" rIns="94996" bIns="47497" rtlCol="0">
            <a:spAutoFit/>
          </a:bodyPr>
          <a:lstStyle/>
          <a:p>
            <a:pPr algn="ctr"/>
            <a:r>
              <a:rPr lang="en-GB" sz="3600" b="1" i="1" dirty="0" smtClean="0">
                <a:solidFill>
                  <a:prstClr val="white"/>
                </a:solidFill>
                <a:latin typeface="Arial Rounded MT Bold" pitchFamily="34" charset="0"/>
              </a:rPr>
              <a:t>Destination</a:t>
            </a:r>
            <a:r>
              <a:rPr lang="en-GB" sz="4159" dirty="0" smtClean="0">
                <a:solidFill>
                  <a:prstClr val="white"/>
                </a:solidFill>
                <a:latin typeface="Arial Rounded MT Bold" pitchFamily="34" charset="0"/>
              </a:rPr>
              <a:t>….</a:t>
            </a:r>
          </a:p>
          <a:p>
            <a:pPr algn="ctr"/>
            <a:r>
              <a:rPr lang="en-GB" sz="4159" dirty="0" smtClean="0">
                <a:solidFill>
                  <a:prstClr val="white"/>
                </a:solidFill>
                <a:latin typeface="Arial Rounded MT Bold" pitchFamily="34" charset="0"/>
              </a:rPr>
              <a:t>Board Room!!</a:t>
            </a:r>
            <a:endParaRPr lang="en-GB" sz="4159" dirty="0">
              <a:solidFill>
                <a:prstClr val="white"/>
              </a:solidFill>
              <a:latin typeface="Arial Rounded MT Bold" pitchFamily="34" charset="0"/>
            </a:endParaRPr>
          </a:p>
        </p:txBody>
      </p:sp>
    </p:spTree>
    <p:extLst>
      <p:ext uri="{BB962C8B-B14F-4D97-AF65-F5344CB8AC3E}">
        <p14:creationId xmlns:p14="http://schemas.microsoft.com/office/powerpoint/2010/main" val="216013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29817"/>
            <a:ext cx="12191999" cy="6589644"/>
          </a:xfrm>
        </p:spPr>
        <p:txBody>
          <a:bodyPr>
            <a:normAutofit fontScale="92500"/>
          </a:bodyPr>
          <a:lstStyle/>
          <a:p>
            <a:pPr lvl="1" algn="ctr">
              <a:lnSpc>
                <a:spcPct val="107000"/>
              </a:lnSpc>
              <a:spcAft>
                <a:spcPts val="0"/>
              </a:spcAft>
            </a:pPr>
            <a:r>
              <a:rPr lang="en-US" sz="2600" b="1" dirty="0" smtClean="0">
                <a:solidFill>
                  <a:srgbClr val="FF0000"/>
                </a:solidFill>
                <a:latin typeface="Verdana" panose="020B0604030504040204" pitchFamily="34" charset="0"/>
                <a:ea typeface="Verdana" panose="020B0604030504040204" pitchFamily="34" charset="0"/>
                <a:cs typeface="Times New Roman" panose="02020603050405020304" pitchFamily="18" charset="0"/>
              </a:rPr>
              <a:t>AWARDS &amp; RECOGNITIONS</a:t>
            </a:r>
          </a:p>
          <a:p>
            <a:pPr marL="914400" lvl="1" indent="-457200" algn="just">
              <a:lnSpc>
                <a:spcPct val="107000"/>
              </a:lnSpc>
              <a:spcAft>
                <a:spcPts val="0"/>
              </a:spcAft>
              <a:buFont typeface="+mj-lt"/>
              <a:buAutoNum type="arabicParenR"/>
            </a:pPr>
            <a:r>
              <a:rPr lang="en-US" sz="2000" dirty="0" smtClean="0">
                <a:latin typeface="Verdana" panose="020B0604030504040204" pitchFamily="34" charset="0"/>
                <a:ea typeface="Verdana" panose="020B0604030504040204" pitchFamily="34" charset="0"/>
                <a:cs typeface="Times New Roman" panose="02020603050405020304" pitchFamily="18" charset="0"/>
              </a:rPr>
              <a:t>Nigerian Institute of Public Relations Life Time Achievement Award, 2024</a:t>
            </a:r>
          </a:p>
          <a:p>
            <a:pPr marL="914400" lvl="1" indent="-457200" algn="just">
              <a:lnSpc>
                <a:spcPct val="107000"/>
              </a:lnSpc>
              <a:spcAft>
                <a:spcPts val="0"/>
              </a:spcAft>
              <a:buFont typeface="+mj-lt"/>
              <a:buAutoNum type="arabicParenR"/>
            </a:pPr>
            <a:r>
              <a:rPr lang="en-US" sz="2000" dirty="0" smtClean="0">
                <a:latin typeface="Verdana" panose="020B0604030504040204" pitchFamily="34" charset="0"/>
                <a:ea typeface="Verdana" panose="020B0604030504040204" pitchFamily="34" charset="0"/>
                <a:cs typeface="Times New Roman" panose="02020603050405020304" pitchFamily="18" charset="0"/>
              </a:rPr>
              <a:t>National </a:t>
            </a:r>
            <a:r>
              <a:rPr lang="en-US" sz="2000" dirty="0">
                <a:latin typeface="Verdana" panose="020B0604030504040204" pitchFamily="34" charset="0"/>
                <a:ea typeface="Verdana" panose="020B0604030504040204" pitchFamily="34" charset="0"/>
                <a:cs typeface="Times New Roman" panose="02020603050405020304" pitchFamily="18" charset="0"/>
              </a:rPr>
              <a:t>Universities Commission Hall of Fame, Core Curriculum Minimum Academic Standard (CCMAS), 2023</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914400" lvl="1" indent="-457200" algn="just">
              <a:lnSpc>
                <a:spcPct val="107000"/>
              </a:lnSpc>
              <a:spcAft>
                <a:spcPts val="0"/>
              </a:spcAft>
              <a:buFont typeface="+mj-lt"/>
              <a:buAutoNum type="arabicParenR"/>
            </a:pPr>
            <a:r>
              <a:rPr lang="en-US" sz="2000" dirty="0">
                <a:latin typeface="Verdana" panose="020B0604030504040204" pitchFamily="34" charset="0"/>
                <a:ea typeface="Verdana" panose="020B0604030504040204" pitchFamily="34" charset="0"/>
                <a:cs typeface="Times New Roman" panose="02020603050405020304" pitchFamily="18" charset="0"/>
              </a:rPr>
              <a:t>Distinguished Treasured Leadership Award, Nigerian Institute of Public Relations, Ondo State Chapter, 2023</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914400" lvl="1" indent="-457200" algn="just">
              <a:lnSpc>
                <a:spcPct val="107000"/>
              </a:lnSpc>
              <a:spcAft>
                <a:spcPts val="0"/>
              </a:spcAft>
              <a:buFont typeface="+mj-lt"/>
              <a:buAutoNum type="arabicParenR"/>
            </a:pPr>
            <a:r>
              <a:rPr lang="en-US" sz="2000" dirty="0">
                <a:latin typeface="Verdana" panose="020B0604030504040204" pitchFamily="34" charset="0"/>
                <a:ea typeface="Verdana" panose="020B0604030504040204" pitchFamily="34" charset="0"/>
                <a:cs typeface="Times New Roman" panose="02020603050405020304" pitchFamily="18" charset="0"/>
              </a:rPr>
              <a:t>Excellence Award, Petroleum and Natural Gas Senior Staff Association of Nigeria, PPPRA Branch, Abuja. (2016)</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914400" lvl="1" indent="-457200" algn="just">
              <a:lnSpc>
                <a:spcPct val="107000"/>
              </a:lnSpc>
              <a:spcAft>
                <a:spcPts val="0"/>
              </a:spcAft>
              <a:buFont typeface="+mj-lt"/>
              <a:buAutoNum type="arabicParenR"/>
            </a:pPr>
            <a:r>
              <a:rPr lang="en-US" sz="2000" dirty="0">
                <a:latin typeface="Verdana" panose="020B0604030504040204" pitchFamily="34" charset="0"/>
                <a:ea typeface="Verdana" panose="020B0604030504040204" pitchFamily="34" charset="0"/>
                <a:cs typeface="Times New Roman" panose="02020603050405020304" pitchFamily="18" charset="0"/>
              </a:rPr>
              <a:t>Recognition and Performance Award, Nigerian Institute of Public Relations, Abuja, 2015  </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914400" lvl="1" indent="-457200" algn="just">
              <a:lnSpc>
                <a:spcPct val="107000"/>
              </a:lnSpc>
              <a:spcAft>
                <a:spcPts val="0"/>
              </a:spcAft>
              <a:buFont typeface="+mj-lt"/>
              <a:buAutoNum type="arabicParenR"/>
            </a:pPr>
            <a:r>
              <a:rPr lang="en-US" sz="2000" dirty="0">
                <a:latin typeface="Verdana" panose="020B0604030504040204" pitchFamily="34" charset="0"/>
                <a:ea typeface="Verdana" panose="020B0604030504040204" pitchFamily="34" charset="0"/>
                <a:cs typeface="Times New Roman" panose="02020603050405020304" pitchFamily="18" charset="0"/>
              </a:rPr>
              <a:t>Distinguished PR Practitioner, Nigerian Institute of Public Relations, Abuja </a:t>
            </a:r>
            <a:r>
              <a:rPr lang="en-US" sz="2000" dirty="0" smtClean="0">
                <a:latin typeface="Verdana" panose="020B0604030504040204" pitchFamily="34" charset="0"/>
                <a:ea typeface="Verdana" panose="020B0604030504040204" pitchFamily="34" charset="0"/>
                <a:cs typeface="Times New Roman" panose="02020603050405020304" pitchFamily="18" charset="0"/>
              </a:rPr>
              <a:t>Chapter</a:t>
            </a:r>
            <a:r>
              <a:rPr lang="en-US" sz="2000" dirty="0">
                <a:latin typeface="Verdana" panose="020B0604030504040204" pitchFamily="34" charset="0"/>
                <a:ea typeface="Verdana" panose="020B0604030504040204" pitchFamily="34" charset="0"/>
                <a:cs typeface="Times New Roman" panose="02020603050405020304" pitchFamily="18" charset="0"/>
              </a:rPr>
              <a:t>, </a:t>
            </a:r>
            <a:r>
              <a:rPr lang="en-US" sz="2000" dirty="0" smtClean="0">
                <a:latin typeface="Verdana" panose="020B0604030504040204" pitchFamily="34" charset="0"/>
                <a:ea typeface="Verdana" panose="020B0604030504040204" pitchFamily="34" charset="0"/>
                <a:cs typeface="Times New Roman" panose="02020603050405020304" pitchFamily="18" charset="0"/>
              </a:rPr>
              <a:t>2012</a:t>
            </a:r>
          </a:p>
          <a:p>
            <a:pPr marL="914400" lvl="1" indent="-457200" algn="just">
              <a:lnSpc>
                <a:spcPct val="107000"/>
              </a:lnSpc>
              <a:spcAft>
                <a:spcPts val="0"/>
              </a:spcAft>
              <a:buFont typeface="+mj-lt"/>
              <a:buAutoNum type="arabicParenR"/>
            </a:pPr>
            <a:r>
              <a:rPr lang="en-US" sz="2100" dirty="0">
                <a:latin typeface="Verdana" panose="020B0604030504040204" pitchFamily="34" charset="0"/>
                <a:ea typeface="Verdana" panose="020B0604030504040204" pitchFamily="34" charset="0"/>
                <a:cs typeface="Times New Roman" panose="02020603050405020304" pitchFamily="18" charset="0"/>
              </a:rPr>
              <a:t>Outstanding Public Relations Practice Award, </a:t>
            </a:r>
            <a:r>
              <a:rPr lang="en-US" sz="2100" dirty="0" err="1">
                <a:latin typeface="Verdana" panose="020B0604030504040204" pitchFamily="34" charset="0"/>
                <a:ea typeface="Verdana" panose="020B0604030504040204" pitchFamily="34" charset="0"/>
                <a:cs typeface="Times New Roman" panose="02020603050405020304" pitchFamily="18" charset="0"/>
              </a:rPr>
              <a:t>MediaGate</a:t>
            </a:r>
            <a:r>
              <a:rPr lang="en-US" sz="2100" dirty="0">
                <a:latin typeface="Verdana" panose="020B0604030504040204" pitchFamily="34" charset="0"/>
                <a:ea typeface="Verdana" panose="020B0604030504040204" pitchFamily="34" charset="0"/>
                <a:cs typeface="Times New Roman" panose="02020603050405020304" pitchFamily="18" charset="0"/>
              </a:rPr>
              <a:t> </a:t>
            </a:r>
            <a:r>
              <a:rPr lang="en-US" sz="2100" dirty="0" smtClean="0">
                <a:latin typeface="Verdana" panose="020B0604030504040204" pitchFamily="34" charset="0"/>
                <a:ea typeface="Verdana" panose="020B0604030504040204" pitchFamily="34" charset="0"/>
                <a:cs typeface="Times New Roman" panose="02020603050405020304" pitchFamily="18" charset="0"/>
              </a:rPr>
              <a:t>Leadership Development </a:t>
            </a:r>
            <a:r>
              <a:rPr lang="en-US" sz="2100" dirty="0">
                <a:latin typeface="Verdana" panose="020B0604030504040204" pitchFamily="34" charset="0"/>
                <a:ea typeface="Verdana" panose="020B0604030504040204" pitchFamily="34" charset="0"/>
                <a:cs typeface="Times New Roman" panose="02020603050405020304" pitchFamily="18" charset="0"/>
              </a:rPr>
              <a:t>Project (2004</a:t>
            </a:r>
            <a:r>
              <a:rPr lang="en-US" sz="2100" dirty="0" smtClean="0">
                <a:latin typeface="Verdana" panose="020B0604030504040204" pitchFamily="34" charset="0"/>
                <a:ea typeface="Verdana" panose="020B0604030504040204" pitchFamily="34" charset="0"/>
                <a:cs typeface="Times New Roman" panose="02020603050405020304" pitchFamily="18" charset="0"/>
              </a:rPr>
              <a:t>)</a:t>
            </a:r>
          </a:p>
          <a:p>
            <a:pPr marL="914400" lvl="1" indent="-457200" algn="just">
              <a:lnSpc>
                <a:spcPct val="107000"/>
              </a:lnSpc>
              <a:spcAft>
                <a:spcPts val="0"/>
              </a:spcAft>
              <a:buFont typeface="+mj-lt"/>
              <a:buAutoNum type="arabicParenR"/>
            </a:pPr>
            <a:r>
              <a:rPr lang="en-US" sz="2000" dirty="0">
                <a:latin typeface="Verdana" panose="020B0604030504040204" pitchFamily="34" charset="0"/>
                <a:ea typeface="Verdana" panose="020B0604030504040204" pitchFamily="34" charset="0"/>
                <a:cs typeface="Times New Roman" panose="02020603050405020304" pitchFamily="18" charset="0"/>
              </a:rPr>
              <a:t>Best Public Relations Practitioner Award. Nigerian Institute of Public </a:t>
            </a:r>
            <a:r>
              <a:rPr lang="en-US" sz="2400" dirty="0" smtClean="0">
                <a:latin typeface="Verdana" panose="020B0604030504040204" pitchFamily="34" charset="0"/>
                <a:ea typeface="Verdana" panose="020B0604030504040204" pitchFamily="34" charset="0"/>
                <a:cs typeface="Times New Roman" panose="02020603050405020304" pitchFamily="18" charset="0"/>
              </a:rPr>
              <a:t>Relations</a:t>
            </a:r>
            <a:r>
              <a:rPr lang="en-US" sz="2400" dirty="0">
                <a:latin typeface="Verdana" panose="020B0604030504040204" pitchFamily="34" charset="0"/>
                <a:ea typeface="Verdana" panose="020B0604030504040204" pitchFamily="34" charset="0"/>
                <a:cs typeface="Times New Roman" panose="02020603050405020304" pitchFamily="18" charset="0"/>
              </a:rPr>
              <a:t>, Abuja Chapter (</a:t>
            </a:r>
            <a:r>
              <a:rPr lang="en-US" sz="2400" dirty="0" smtClean="0">
                <a:latin typeface="Verdana" panose="020B0604030504040204" pitchFamily="34" charset="0"/>
                <a:ea typeface="Verdana" panose="020B0604030504040204" pitchFamily="34" charset="0"/>
                <a:cs typeface="Times New Roman" panose="02020603050405020304" pitchFamily="18" charset="0"/>
              </a:rPr>
              <a:t>1995)</a:t>
            </a:r>
            <a:endParaRPr lang="en-US" sz="2000" dirty="0" smtClean="0">
              <a:latin typeface="Verdana" panose="020B0604030504040204" pitchFamily="34" charset="0"/>
              <a:ea typeface="Verdana" panose="020B0604030504040204" pitchFamily="34" charset="0"/>
              <a:cs typeface="Times New Roman" panose="02020603050405020304" pitchFamily="18" charset="0"/>
            </a:endParaRPr>
          </a:p>
          <a:p>
            <a:pPr marL="914400" lvl="1" indent="-457200" algn="just">
              <a:lnSpc>
                <a:spcPct val="107000"/>
              </a:lnSpc>
              <a:spcAft>
                <a:spcPts val="0"/>
              </a:spcAft>
              <a:buFont typeface="+mj-lt"/>
              <a:buAutoNum type="arabicParenR"/>
            </a:pPr>
            <a:r>
              <a:rPr lang="en-US" sz="2100" dirty="0" smtClean="0">
                <a:latin typeface="Verdana" panose="020B0604030504040204" pitchFamily="34" charset="0"/>
                <a:ea typeface="Verdana" panose="020B0604030504040204" pitchFamily="34" charset="0"/>
                <a:cs typeface="Times New Roman" panose="02020603050405020304" pitchFamily="18" charset="0"/>
              </a:rPr>
              <a:t>Young </a:t>
            </a:r>
            <a:r>
              <a:rPr lang="en-US" sz="2100" dirty="0">
                <a:latin typeface="Verdana" panose="020B0604030504040204" pitchFamily="34" charset="0"/>
                <a:ea typeface="Verdana" panose="020B0604030504040204" pitchFamily="34" charset="0"/>
                <a:cs typeface="Times New Roman" panose="02020603050405020304" pitchFamily="18" charset="0"/>
              </a:rPr>
              <a:t>Manager of the Year Award by the Nigerian Institute of </a:t>
            </a:r>
            <a:r>
              <a:rPr lang="en-US" sz="2100" dirty="0" smtClean="0">
                <a:latin typeface="Verdana" panose="020B0604030504040204" pitchFamily="34" charset="0"/>
                <a:ea typeface="Verdana" panose="020B0604030504040204" pitchFamily="34" charset="0"/>
                <a:cs typeface="Times New Roman" panose="02020603050405020304" pitchFamily="18" charset="0"/>
              </a:rPr>
              <a:t> Management</a:t>
            </a:r>
            <a:r>
              <a:rPr lang="en-US" sz="2100" dirty="0">
                <a:latin typeface="Verdana" panose="020B0604030504040204" pitchFamily="34" charset="0"/>
                <a:ea typeface="Verdana" panose="020B0604030504040204" pitchFamily="34" charset="0"/>
                <a:cs typeface="Times New Roman" panose="02020603050405020304" pitchFamily="18" charset="0"/>
              </a:rPr>
              <a:t>, (1992) </a:t>
            </a:r>
            <a:endParaRPr lang="en-US" sz="2100" dirty="0" smtClean="0">
              <a:latin typeface="Verdana" panose="020B0604030504040204" pitchFamily="34" charset="0"/>
              <a:ea typeface="Verdana" panose="020B0604030504040204" pitchFamily="34" charset="0"/>
              <a:cs typeface="Times New Roman" panose="02020603050405020304" pitchFamily="18" charset="0"/>
            </a:endParaRPr>
          </a:p>
          <a:p>
            <a:pPr marL="914400" lvl="1" indent="-457200" algn="just">
              <a:lnSpc>
                <a:spcPct val="107000"/>
              </a:lnSpc>
              <a:spcAft>
                <a:spcPts val="0"/>
              </a:spcAft>
              <a:buFont typeface="+mj-lt"/>
              <a:buAutoNum type="arabicParenR"/>
            </a:pPr>
            <a:r>
              <a:rPr lang="en-US" sz="2100" dirty="0" smtClean="0">
                <a:latin typeface="Verdana" panose="020B0604030504040204" pitchFamily="34" charset="0"/>
                <a:ea typeface="Verdana" panose="020B0604030504040204" pitchFamily="34" charset="0"/>
                <a:cs typeface="Times New Roman" panose="02020603050405020304" pitchFamily="18" charset="0"/>
              </a:rPr>
              <a:t>Federal </a:t>
            </a:r>
            <a:r>
              <a:rPr lang="en-US" sz="2100" dirty="0">
                <a:latin typeface="Verdana" panose="020B0604030504040204" pitchFamily="34" charset="0"/>
                <a:ea typeface="Verdana" panose="020B0604030504040204" pitchFamily="34" charset="0"/>
                <a:cs typeface="Times New Roman" panose="02020603050405020304" pitchFamily="18" charset="0"/>
              </a:rPr>
              <a:t>Government Scholar, University of Ibadan, Master of  </a:t>
            </a:r>
            <a:r>
              <a:rPr lang="en-US" sz="2100" dirty="0" smtClean="0">
                <a:latin typeface="Verdana" panose="020B0604030504040204" pitchFamily="34" charset="0"/>
                <a:ea typeface="Verdana" panose="020B0604030504040204" pitchFamily="34" charset="0"/>
                <a:cs typeface="Times New Roman" panose="02020603050405020304" pitchFamily="18" charset="0"/>
              </a:rPr>
              <a:t>Communication </a:t>
            </a:r>
            <a:r>
              <a:rPr lang="en-US" sz="2100" dirty="0">
                <a:latin typeface="Verdana" panose="020B0604030504040204" pitchFamily="34" charset="0"/>
                <a:ea typeface="Verdana" panose="020B0604030504040204" pitchFamily="34" charset="0"/>
                <a:cs typeface="Times New Roman" panose="02020603050405020304" pitchFamily="18" charset="0"/>
              </a:rPr>
              <a:t>Arts, (1983).</a:t>
            </a: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311348"/>
            <a:ext cx="2844259" cy="6108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098" y="6122504"/>
            <a:ext cx="3588026" cy="7354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757" y="6251714"/>
            <a:ext cx="2445026" cy="730152"/>
          </a:xfrm>
          <a:prstGeom prst="rect">
            <a:avLst/>
          </a:prstGeom>
        </p:spPr>
      </p:pic>
    </p:spTree>
    <p:extLst>
      <p:ext uri="{BB962C8B-B14F-4D97-AF65-F5344CB8AC3E}">
        <p14:creationId xmlns:p14="http://schemas.microsoft.com/office/powerpoint/2010/main" val="2953264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79512" y="0"/>
            <a:ext cx="12112488" cy="4262436"/>
          </a:xfrm>
        </p:spPr>
        <p:txBody>
          <a:bodyPr>
            <a:normAutofit/>
          </a:bodyPr>
          <a:lstStyle/>
          <a:p>
            <a:pPr marL="1371600" marR="0" algn="just">
              <a:lnSpc>
                <a:spcPct val="115000"/>
              </a:lnSpc>
              <a:spcBef>
                <a:spcPts val="0"/>
              </a:spcBef>
              <a:spcAft>
                <a:spcPts val="0"/>
              </a:spcAft>
            </a:pPr>
            <a:endParaRPr lang="en-GB"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1371600" marR="0" algn="just">
              <a:lnSpc>
                <a:spcPct val="115000"/>
              </a:lnSpc>
              <a:spcBef>
                <a:spcPts val="0"/>
              </a:spcBef>
              <a:spcAft>
                <a:spcPts val="0"/>
              </a:spcAft>
            </a:pPr>
            <a:endParaRPr lang="en-GB" sz="1800" dirty="0">
              <a:latin typeface="Tahoma" panose="020B0604030504040204" pitchFamily="34" charset="0"/>
              <a:ea typeface="Times New Roman" panose="02020603050405020304" pitchFamily="18" charset="0"/>
              <a:cs typeface="Times New Roman" panose="02020603050405020304" pitchFamily="18"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128310"/>
            <a:ext cx="2844259" cy="8436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285" y="5864087"/>
            <a:ext cx="3588026" cy="9102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65" y="5683786"/>
            <a:ext cx="2445026" cy="1288140"/>
          </a:xfrm>
          <a:prstGeom prst="rect">
            <a:avLst/>
          </a:prstGeom>
        </p:spPr>
      </p:pic>
      <p:sp>
        <p:nvSpPr>
          <p:cNvPr id="9" name="Rectangle 8"/>
          <p:cNvSpPr/>
          <p:nvPr/>
        </p:nvSpPr>
        <p:spPr>
          <a:xfrm>
            <a:off x="2186609" y="2743200"/>
            <a:ext cx="7633252" cy="1217469"/>
          </a:xfrm>
          <a:prstGeom prst="rect">
            <a:avLst/>
          </a:prstGeom>
        </p:spPr>
        <p:txBody>
          <a:bodyPr wrap="square" lIns="66315" tIns="33157" rIns="66315" bIns="33157">
            <a:spAutoFit/>
          </a:bodyPr>
          <a:lstStyle/>
          <a:p>
            <a:pPr marL="59682" algn="ctr" defTabSz="663140"/>
            <a:r>
              <a:rPr lang="en-US" sz="2492" b="1" dirty="0">
                <a:solidFill>
                  <a:prstClr val="black"/>
                </a:solidFill>
                <a:latin typeface="Arial" pitchFamily="34" charset="0"/>
                <a:cs typeface="Arial" pitchFamily="34" charset="0"/>
              </a:rPr>
              <a:t>I thank you for your </a:t>
            </a:r>
            <a:r>
              <a:rPr lang="en-US" sz="2492" b="1" dirty="0" smtClean="0">
                <a:solidFill>
                  <a:prstClr val="black"/>
                </a:solidFill>
                <a:latin typeface="Arial" pitchFamily="34" charset="0"/>
                <a:cs typeface="Arial" pitchFamily="34" charset="0"/>
              </a:rPr>
              <a:t> attention</a:t>
            </a:r>
            <a:endParaRPr lang="en-US" sz="2492" b="1" dirty="0">
              <a:solidFill>
                <a:prstClr val="black"/>
              </a:solidFill>
              <a:latin typeface="Arial" pitchFamily="34" charset="0"/>
              <a:cs typeface="Arial" pitchFamily="34" charset="0"/>
            </a:endParaRPr>
          </a:p>
          <a:p>
            <a:pPr marL="59682" algn="ctr" defTabSz="663140"/>
            <a:endParaRPr lang="en-US" sz="2492" b="1" dirty="0">
              <a:solidFill>
                <a:prstClr val="black"/>
              </a:solidFill>
              <a:latin typeface="Arial" pitchFamily="34" charset="0"/>
              <a:cs typeface="Arial" pitchFamily="34" charset="0"/>
            </a:endParaRPr>
          </a:p>
          <a:p>
            <a:pPr marL="59682" algn="ctr" defTabSz="663140"/>
            <a:r>
              <a:rPr lang="en-US" sz="2492" b="1" dirty="0">
                <a:solidFill>
                  <a:prstClr val="black"/>
                </a:solidFill>
                <a:latin typeface="Arial" pitchFamily="34" charset="0"/>
                <a:cs typeface="Arial" pitchFamily="34" charset="0"/>
              </a:rPr>
              <a:t>Questions???</a:t>
            </a:r>
          </a:p>
        </p:txBody>
      </p:sp>
      <p:sp>
        <p:nvSpPr>
          <p:cNvPr id="10" name="Subtitle 2"/>
          <p:cNvSpPr txBox="1">
            <a:spLocks/>
          </p:cNvSpPr>
          <p:nvPr/>
        </p:nvSpPr>
        <p:spPr>
          <a:xfrm>
            <a:off x="3906716" y="971550"/>
            <a:ext cx="4378569" cy="857250"/>
          </a:xfrm>
          <a:prstGeom prst="rect">
            <a:avLst/>
          </a:prstGeom>
        </p:spPr>
        <p:txBody>
          <a:bodyPr vert="horz" lIns="66315" tIns="33157" rIns="66315" bIns="33157"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sz="2492" dirty="0">
                <a:solidFill>
                  <a:srgbClr val="FF0000"/>
                </a:solidFill>
                <a:effectLst>
                  <a:outerShdw blurRad="38100" dist="38100" dir="2700000" algn="tl">
                    <a:srgbClr val="000000">
                      <a:alpha val="43137"/>
                    </a:srgbClr>
                  </a:outerShdw>
                </a:effectLst>
                <a:latin typeface="Arial Black" pitchFamily="34" charset="0"/>
              </a:rPr>
              <a:t>THE END</a:t>
            </a:r>
            <a:endParaRPr lang="en-GB" altLang="en-US" sz="2492" b="1" dirty="0">
              <a:solidFill>
                <a:srgbClr val="FF0000"/>
              </a:solidFill>
              <a:effectLst>
                <a:outerShdw blurRad="38100" dist="38100" dir="2700000" algn="tl">
                  <a:srgbClr val="000000">
                    <a:alpha val="43137"/>
                  </a:srgbClr>
                </a:outerShdw>
              </a:effectLst>
              <a:latin typeface="Arial Black" pitchFamily="34" charset="0"/>
            </a:endParaRPr>
          </a:p>
        </p:txBody>
      </p:sp>
      <p:sp>
        <p:nvSpPr>
          <p:cNvPr id="11" name="Rectangle 10"/>
          <p:cNvSpPr/>
          <p:nvPr/>
        </p:nvSpPr>
        <p:spPr>
          <a:xfrm>
            <a:off x="3906716" y="4879714"/>
            <a:ext cx="4747845" cy="1090062"/>
          </a:xfrm>
          <a:prstGeom prst="rect">
            <a:avLst/>
          </a:prstGeom>
        </p:spPr>
        <p:txBody>
          <a:bodyPr wrap="square" lIns="66315" tIns="33157" rIns="66315" bIns="33157">
            <a:spAutoFit/>
          </a:bodyPr>
          <a:lstStyle/>
          <a:p>
            <a:pPr algn="ctr" defTabSz="663140"/>
            <a:r>
              <a:rPr lang="en-GB" sz="1662" b="1" dirty="0">
                <a:solidFill>
                  <a:srgbClr val="0070C0"/>
                </a:solidFill>
                <a:latin typeface="Arial" pitchFamily="34" charset="0"/>
                <a:cs typeface="Arial" pitchFamily="34" charset="0"/>
                <a:hlinkClick r:id="rId5"/>
              </a:rPr>
              <a:t>Wole.adamolekun@lizadeuniversity.edu.ng</a:t>
            </a:r>
            <a:endParaRPr lang="en-GB" sz="1662" b="1" dirty="0">
              <a:solidFill>
                <a:srgbClr val="0070C0"/>
              </a:solidFill>
              <a:latin typeface="Arial" pitchFamily="34" charset="0"/>
              <a:cs typeface="Arial" pitchFamily="34" charset="0"/>
            </a:endParaRPr>
          </a:p>
          <a:p>
            <a:pPr algn="ctr" defTabSz="663140"/>
            <a:r>
              <a:rPr lang="en-GB" sz="1662" b="1" dirty="0" smtClean="0">
                <a:solidFill>
                  <a:srgbClr val="0070C0"/>
                </a:solidFill>
                <a:latin typeface="Arial" pitchFamily="34" charset="0"/>
                <a:cs typeface="Arial" pitchFamily="34" charset="0"/>
                <a:hlinkClick r:id="rId6"/>
              </a:rPr>
              <a:t>lolese123@gmail.com</a:t>
            </a:r>
            <a:endParaRPr lang="en-GB" sz="1662" b="1" dirty="0" smtClean="0">
              <a:solidFill>
                <a:srgbClr val="0070C0"/>
              </a:solidFill>
              <a:latin typeface="Arial" pitchFamily="34" charset="0"/>
              <a:cs typeface="Arial" pitchFamily="34" charset="0"/>
            </a:endParaRPr>
          </a:p>
          <a:p>
            <a:pPr algn="ctr" defTabSz="663140"/>
            <a:r>
              <a:rPr lang="en-GB" sz="1662" b="1" dirty="0" smtClean="0">
                <a:solidFill>
                  <a:prstClr val="black"/>
                </a:solidFill>
                <a:latin typeface="Arial" pitchFamily="34" charset="0"/>
                <a:cs typeface="Arial" pitchFamily="34" charset="0"/>
              </a:rPr>
              <a:t>https//woleadamolekun.com.ng</a:t>
            </a:r>
            <a:endParaRPr lang="en-GB" sz="1662" b="1" dirty="0">
              <a:solidFill>
                <a:prstClr val="black"/>
              </a:solidFill>
              <a:latin typeface="Arial" pitchFamily="34" charset="0"/>
              <a:cs typeface="Arial" pitchFamily="34" charset="0"/>
            </a:endParaRPr>
          </a:p>
          <a:p>
            <a:pPr algn="ctr" defTabSz="663140"/>
            <a:endParaRPr lang="en-GB" sz="1662"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4576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07773" y="506950"/>
            <a:ext cx="11333351" cy="5804398"/>
          </a:xfrm>
        </p:spPr>
        <p:txBody>
          <a:bodyPr>
            <a:normAutofit/>
          </a:bodyPr>
          <a:lstStyle/>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380922"/>
            <a:ext cx="2844259" cy="541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0951" y="6316690"/>
            <a:ext cx="3588026" cy="5413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092" y="6072809"/>
            <a:ext cx="2445026" cy="859361"/>
          </a:xfrm>
          <a:prstGeom prst="rect">
            <a:avLst/>
          </a:prstGeom>
        </p:spPr>
      </p:pic>
    </p:spTree>
    <p:extLst>
      <p:ext uri="{BB962C8B-B14F-4D97-AF65-F5344CB8AC3E}">
        <p14:creationId xmlns:p14="http://schemas.microsoft.com/office/powerpoint/2010/main" val="63018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27771"/>
            <a:ext cx="8751405" cy="6492299"/>
          </a:xfrm>
        </p:spPr>
        <p:txBody>
          <a:bodyPr>
            <a:normAutofit fontScale="92500" lnSpcReduction="20000"/>
          </a:bodyPr>
          <a:lstStyle/>
          <a:p>
            <a:pPr>
              <a:lnSpc>
                <a:spcPct val="107000"/>
              </a:lnSpc>
              <a:spcAft>
                <a:spcPts val="0"/>
              </a:spcAft>
            </a:pPr>
            <a:r>
              <a:rPr lang="en-US" sz="2800" b="1" i="1" dirty="0" smtClean="0">
                <a:solidFill>
                  <a:srgbClr val="FF0000"/>
                </a:solidFill>
                <a:latin typeface="Verdana" panose="020B0604030504040204" pitchFamily="34" charset="0"/>
                <a:ea typeface="Times New Roman" panose="02020603050405020304" pitchFamily="18" charset="0"/>
                <a:cs typeface="Times New Roman" panose="02020603050405020304" pitchFamily="18" charset="0"/>
              </a:rPr>
              <a:t>Wole </a:t>
            </a:r>
            <a:r>
              <a:rPr lang="en-US" sz="2800" b="1" i="1"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Adamolekun, PhD</a:t>
            </a:r>
            <a:endPar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Wole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Adamolekun is </a:t>
            </a:r>
            <a:r>
              <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 Associate Professor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of Mass Communication, Elizade University, Ilara-Mokin, Ondo State, Nigeria. He has over four decades experience in corporate communications in downstream oil and gas sector; micro credit administration, youth, and social development culminating his career as Chief Executive Officer. He is the author of three public relations books, </a:t>
            </a:r>
            <a:r>
              <a:rPr lang="en-US" sz="2400">
                <a:solidFill>
                  <a:srgbClr val="000000"/>
                </a:solidFill>
                <a:latin typeface="Arial" panose="020B0604020202020204" pitchFamily="34" charset="0"/>
                <a:ea typeface="Calibri" panose="020F0502020204030204" pitchFamily="34" charset="0"/>
                <a:cs typeface="Times New Roman" panose="02020603050405020304" pitchFamily="18" charset="0"/>
              </a:rPr>
              <a:t>co-authored </a:t>
            </a:r>
            <a:r>
              <a:rPr lang="en-US" sz="240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10 </a:t>
            </a:r>
            <a:r>
              <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chapters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in books and published several scholarly articles in reputable journals in Nigeria and internationally. He is a Fellow of the Nigerian Institute of Public Relations; Fellow, Nigerian Institute of management; Fellow, African Public Relations Association and  ex-Secretary-General. He is a member of the International Public Relations Association; Chartered Institute of Public Relations, United Kingdom; Public Relations Society of America; and Board Member, Commission for Public Relations Education, USA, and Global Alliance for Public Relations and Communication Management. At Elizade University, he is presently the interim Head of Department of Mass Communication and interim Director of Academic Planning.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321287"/>
            <a:ext cx="2844259" cy="6009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826" y="6234758"/>
            <a:ext cx="3312741" cy="6232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782" y="6296439"/>
            <a:ext cx="2445026" cy="6506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6436" y="27771"/>
            <a:ext cx="3445564" cy="6858000"/>
          </a:xfrm>
          <a:prstGeom prst="rect">
            <a:avLst/>
          </a:prstGeom>
        </p:spPr>
      </p:pic>
    </p:spTree>
    <p:extLst>
      <p:ext uri="{BB962C8B-B14F-4D97-AF65-F5344CB8AC3E}">
        <p14:creationId xmlns:p14="http://schemas.microsoft.com/office/powerpoint/2010/main" val="21835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28120" y="-46521"/>
            <a:ext cx="12163880" cy="5731704"/>
          </a:xfrm>
        </p:spPr>
        <p:txBody>
          <a:bodyPr>
            <a:normAutofit/>
          </a:bodyPr>
          <a:lstStyle/>
          <a:p>
            <a:pPr marL="1371600" marR="0">
              <a:lnSpc>
                <a:spcPct val="115000"/>
              </a:lnSpc>
              <a:spcBef>
                <a:spcPts val="0"/>
              </a:spcBef>
              <a:spcAft>
                <a:spcPts val="0"/>
              </a:spcAft>
            </a:pPr>
            <a:r>
              <a:rPr lang="en-GB" sz="3200" i="1" dirty="0" smtClean="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In the beginning……</a:t>
            </a:r>
            <a:endParaRPr lang="en-GB" sz="3200"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p>
            <a:pPr marL="1371600" marR="0" algn="just">
              <a:lnSpc>
                <a:spcPct val="115000"/>
              </a:lnSpc>
              <a:spcBef>
                <a:spcPts val="0"/>
              </a:spcBef>
              <a:spcAft>
                <a:spcPts val="0"/>
              </a:spcAft>
            </a:pPr>
            <a:endParaRPr lang="en-GB" sz="1800" dirty="0">
              <a:latin typeface="Tahoma" panose="020B0604030504040204" pitchFamily="34" charset="0"/>
              <a:ea typeface="Times New Roman" panose="02020603050405020304" pitchFamily="18" charset="0"/>
              <a:cs typeface="Times New Roman" panose="02020603050405020304" pitchFamily="18"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6142383"/>
            <a:ext cx="2844259" cy="7798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5497" y="6221895"/>
            <a:ext cx="3588026" cy="636105"/>
          </a:xfrm>
          <a:prstGeom prst="rect">
            <a:avLst/>
          </a:prstGeom>
        </p:spPr>
      </p:pic>
      <p:sp>
        <p:nvSpPr>
          <p:cNvPr id="2" name="Rectangle 1"/>
          <p:cNvSpPr/>
          <p:nvPr/>
        </p:nvSpPr>
        <p:spPr>
          <a:xfrm>
            <a:off x="526774" y="589584"/>
            <a:ext cx="11188094" cy="5632311"/>
          </a:xfrm>
          <a:prstGeom prst="rect">
            <a:avLst/>
          </a:prstGeom>
        </p:spPr>
        <p:txBody>
          <a:bodyPr wrap="square">
            <a:spAutoFit/>
          </a:bodyPr>
          <a:lstStyle/>
          <a:p>
            <a:pPr algn="just">
              <a:lnSpc>
                <a:spcPct val="150000"/>
              </a:lnSpc>
              <a:spcAft>
                <a:spcPts val="0"/>
              </a:spcAft>
            </a:pPr>
            <a:r>
              <a:rPr lang="en-US" sz="2400" dirty="0" smtClean="0">
                <a:latin typeface="Verdana" panose="020B0604030504040204" pitchFamily="34" charset="0"/>
                <a:ea typeface="Verdana" panose="020B0604030504040204" pitchFamily="34" charset="0"/>
                <a:cs typeface="Calibri" panose="020F0502020204030204" pitchFamily="34" charset="0"/>
              </a:rPr>
              <a:t>Early </a:t>
            </a:r>
            <a:r>
              <a:rPr lang="en-US" sz="2400" dirty="0">
                <a:latin typeface="Verdana" panose="020B0604030504040204" pitchFamily="34" charset="0"/>
                <a:ea typeface="Verdana" panose="020B0604030504040204" pitchFamily="34" charset="0"/>
                <a:cs typeface="Calibri" panose="020F0502020204030204" pitchFamily="34" charset="0"/>
              </a:rPr>
              <a:t>in life I set out to achieve excellence  and as I grew up I desired to </a:t>
            </a:r>
            <a:r>
              <a:rPr lang="en-US" sz="2400" dirty="0" smtClean="0">
                <a:latin typeface="Verdana" panose="020B0604030504040204" pitchFamily="34" charset="0"/>
                <a:ea typeface="Verdana" panose="020B0604030504040204" pitchFamily="34" charset="0"/>
                <a:cs typeface="Calibri" panose="020F0502020204030204" pitchFamily="34" charset="0"/>
              </a:rPr>
              <a:t>be:</a:t>
            </a:r>
          </a:p>
          <a:p>
            <a:pPr marL="1257300" lvl="2" indent="-342900" algn="just">
              <a:buFont typeface="Wingdings" panose="05000000000000000000" pitchFamily="2" charset="2"/>
              <a:buChar char="Ø"/>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Writer</a:t>
            </a:r>
          </a:p>
          <a:p>
            <a:pPr marL="1257300" lvl="2" indent="-342900" algn="just">
              <a:buFont typeface="Wingdings" panose="05000000000000000000" pitchFamily="2" charset="2"/>
              <a:buChar char="Ø"/>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Banker </a:t>
            </a:r>
          </a:p>
          <a:p>
            <a:pPr marL="1257300" lvl="2" indent="-342900" algn="just">
              <a:buFont typeface="Wingdings" panose="05000000000000000000" pitchFamily="2" charset="2"/>
              <a:buChar char="Ø"/>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Agriculturist </a:t>
            </a:r>
            <a:r>
              <a:rPr lang="en-US" sz="2400" b="1" dirty="0">
                <a:solidFill>
                  <a:srgbClr val="00B050"/>
                </a:solidFill>
                <a:latin typeface="Verdana" panose="020B0604030504040204" pitchFamily="34" charset="0"/>
                <a:ea typeface="Verdana" panose="020B0604030504040204" pitchFamily="34" charset="0"/>
                <a:cs typeface="Calibri" panose="020F0502020204030204" pitchFamily="34" charset="0"/>
              </a:rPr>
              <a:t>and at a point, </a:t>
            </a: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(Agricultural Communication)</a:t>
            </a:r>
          </a:p>
          <a:p>
            <a:pPr marL="1257300" lvl="2" indent="-342900" algn="just">
              <a:buFont typeface="Wingdings" panose="05000000000000000000" pitchFamily="2" charset="2"/>
              <a:buChar char="Ø"/>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Hydrocarbon industry and </a:t>
            </a:r>
          </a:p>
          <a:p>
            <a:pPr marL="1257300" lvl="2" indent="-342900" algn="just">
              <a:buFont typeface="Wingdings" panose="05000000000000000000" pitchFamily="2" charset="2"/>
              <a:buChar char="Ø"/>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The Academia </a:t>
            </a:r>
          </a:p>
          <a:p>
            <a:pPr algn="just">
              <a:lnSpc>
                <a:spcPct val="150000"/>
              </a:lnSpc>
              <a:spcAft>
                <a:spcPts val="0"/>
              </a:spcAft>
            </a:pPr>
            <a:r>
              <a:rPr lang="en-US" sz="2400" dirty="0" smtClean="0">
                <a:latin typeface="Verdana" panose="020B0604030504040204" pitchFamily="34" charset="0"/>
                <a:ea typeface="Verdana" panose="020B0604030504040204" pitchFamily="34" charset="0"/>
                <a:cs typeface="Calibri" panose="020F0502020204030204" pitchFamily="34" charset="0"/>
              </a:rPr>
              <a:t>All </a:t>
            </a:r>
            <a:r>
              <a:rPr lang="en-US" sz="2400" dirty="0">
                <a:latin typeface="Verdana" panose="020B0604030504040204" pitchFamily="34" charset="0"/>
                <a:ea typeface="Verdana" panose="020B0604030504040204" pitchFamily="34" charset="0"/>
                <a:cs typeface="Calibri" panose="020F0502020204030204" pitchFamily="34" charset="0"/>
              </a:rPr>
              <a:t>these and more I achieved with distinction and in very good timing. Interestingly, all the high profile jobs I got were by recommendation as a result of my communication and research </a:t>
            </a:r>
            <a:r>
              <a:rPr lang="en-US" sz="2400" dirty="0" smtClean="0">
                <a:latin typeface="Verdana" panose="020B0604030504040204" pitchFamily="34" charset="0"/>
                <a:ea typeface="Verdana" panose="020B0604030504040204" pitchFamily="34" charset="0"/>
                <a:cs typeface="Calibri" panose="020F0502020204030204" pitchFamily="34" charset="0"/>
              </a:rPr>
              <a:t>skills</a:t>
            </a:r>
            <a:r>
              <a:rPr lang="en-US" sz="2400" dirty="0">
                <a:latin typeface="Verdana" panose="020B0604030504040204" pitchFamily="34" charset="0"/>
                <a:ea typeface="Verdana" panose="020B0604030504040204" pitchFamily="34" charset="0"/>
                <a:cs typeface="Calibri" panose="020F0502020204030204" pitchFamily="34" charset="0"/>
              </a:rPr>
              <a:t> </a:t>
            </a:r>
            <a:r>
              <a:rPr lang="en-US" sz="2400" dirty="0" smtClean="0">
                <a:latin typeface="Verdana" panose="020B0604030504040204" pitchFamily="34" charset="0"/>
                <a:ea typeface="Verdana" panose="020B0604030504040204" pitchFamily="34" charset="0"/>
                <a:cs typeface="Calibri" panose="020F0502020204030204" pitchFamily="34" charset="0"/>
              </a:rPr>
              <a:t>– </a:t>
            </a:r>
            <a:r>
              <a:rPr lang="en-US" sz="2400" b="1" i="1" dirty="0" smtClean="0">
                <a:solidFill>
                  <a:srgbClr val="FF0000"/>
                </a:solidFill>
                <a:latin typeface="Verdana" panose="020B0604030504040204" pitchFamily="34" charset="0"/>
                <a:ea typeface="Verdana" panose="020B0604030504040204" pitchFamily="34" charset="0"/>
                <a:cs typeface="Calibri" panose="020F0502020204030204" pitchFamily="34" charset="0"/>
              </a:rPr>
              <a:t>What can I offer you to make you work for me?</a:t>
            </a:r>
            <a:endParaRPr lang="en-US" sz="2400" b="1" i="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2365" y="6142383"/>
            <a:ext cx="2445026" cy="829543"/>
          </a:xfrm>
          <a:prstGeom prst="rect">
            <a:avLst/>
          </a:prstGeom>
        </p:spPr>
      </p:pic>
    </p:spTree>
    <p:extLst>
      <p:ext uri="{BB962C8B-B14F-4D97-AF65-F5344CB8AC3E}">
        <p14:creationId xmlns:p14="http://schemas.microsoft.com/office/powerpoint/2010/main" val="158556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1"/>
            <a:ext cx="12192000" cy="6659217"/>
          </a:xfrm>
        </p:spPr>
        <p:txBody>
          <a:bodyPr>
            <a:normAutofit fontScale="92500"/>
          </a:bodyPr>
          <a:lstStyle/>
          <a:p>
            <a:pPr algn="just">
              <a:lnSpc>
                <a:spcPct val="150000"/>
              </a:lnSpc>
              <a:spcAft>
                <a:spcPts val="800"/>
              </a:spcAft>
            </a:pPr>
            <a:r>
              <a:rPr lang="en-US" sz="2400" dirty="0" smtClean="0">
                <a:latin typeface="Verdana" panose="020B0604030504040204" pitchFamily="34" charset="0"/>
                <a:ea typeface="Verdana" panose="020B0604030504040204" pitchFamily="34" charset="0"/>
                <a:cs typeface="Calibri" panose="020F0502020204030204" pitchFamily="34" charset="0"/>
              </a:rPr>
              <a:t>Professional </a:t>
            </a:r>
            <a:r>
              <a:rPr lang="en-US" sz="2400" dirty="0">
                <a:latin typeface="Verdana" panose="020B0604030504040204" pitchFamily="34" charset="0"/>
                <a:ea typeface="Verdana" panose="020B0604030504040204" pitchFamily="34" charset="0"/>
                <a:cs typeface="Calibri" panose="020F0502020204030204" pitchFamily="34" charset="0"/>
              </a:rPr>
              <a:t>and academic pursuits have been in </a:t>
            </a:r>
            <a:r>
              <a:rPr lang="en-US" sz="2400" dirty="0" smtClean="0">
                <a:latin typeface="Verdana" panose="020B0604030504040204" pitchFamily="34" charset="0"/>
                <a:ea typeface="Verdana" panose="020B0604030504040204" pitchFamily="34" charset="0"/>
                <a:cs typeface="Calibri" panose="020F0502020204030204" pitchFamily="34" charset="0"/>
              </a:rPr>
              <a:t>communication (</a:t>
            </a:r>
            <a:r>
              <a:rPr lang="en-US" sz="2400" b="1" i="1" dirty="0" smtClean="0">
                <a:latin typeface="Verdana" panose="020B0604030504040204" pitchFamily="34" charset="0"/>
                <a:ea typeface="Verdana" panose="020B0604030504040204" pitchFamily="34" charset="0"/>
                <a:cs typeface="Calibri" panose="020F0502020204030204" pitchFamily="34" charset="0"/>
              </a:rPr>
              <a:t>English/Journalism/Communication Art/Media Arts</a:t>
            </a:r>
            <a:r>
              <a:rPr lang="en-US" sz="2400" dirty="0" smtClean="0">
                <a:latin typeface="Verdana" panose="020B0604030504040204" pitchFamily="34" charset="0"/>
                <a:ea typeface="Verdana" panose="020B0604030504040204" pitchFamily="34" charset="0"/>
                <a:cs typeface="Calibri" panose="020F0502020204030204" pitchFamily="34" charset="0"/>
              </a:rPr>
              <a:t>). Work experiences:</a:t>
            </a:r>
          </a:p>
          <a:p>
            <a:pPr marL="1257300" lvl="2" indent="-342900" algn="just">
              <a:lnSpc>
                <a:spcPct val="110000"/>
              </a:lnSpc>
              <a:spcAft>
                <a:spcPts val="800"/>
              </a:spcAf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Youth &amp; Social Development</a:t>
            </a:r>
          </a:p>
          <a:p>
            <a:pPr marL="1257300" lvl="2" indent="-342900" algn="just">
              <a:lnSpc>
                <a:spcPct val="110000"/>
              </a:lnSpc>
              <a:spcAft>
                <a:spcPts val="800"/>
              </a:spcAf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Basic Research -  information </a:t>
            </a:r>
            <a:r>
              <a:rPr lang="en-US" sz="2400" b="1" dirty="0">
                <a:solidFill>
                  <a:srgbClr val="00B050"/>
                </a:solidFill>
                <a:latin typeface="Verdana" panose="020B0604030504040204" pitchFamily="34" charset="0"/>
                <a:ea typeface="Verdana" panose="020B0604030504040204" pitchFamily="34" charset="0"/>
                <a:cs typeface="Calibri" panose="020F0502020204030204" pitchFamily="34" charset="0"/>
              </a:rPr>
              <a:t>gathering, processing</a:t>
            </a: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 dissemination and technology</a:t>
            </a:r>
          </a:p>
          <a:p>
            <a:pPr marL="1257300" lvl="2" indent="-342900" algn="just">
              <a:lnSpc>
                <a:spcPct val="110000"/>
              </a:lnSpc>
              <a:spcAft>
                <a:spcPts val="800"/>
              </a:spcAf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Grassroots </a:t>
            </a:r>
            <a:r>
              <a:rPr lang="en-US" sz="2400" b="1" dirty="0">
                <a:solidFill>
                  <a:srgbClr val="00B050"/>
                </a:solidFill>
                <a:latin typeface="Verdana" panose="020B0604030504040204" pitchFamily="34" charset="0"/>
                <a:ea typeface="Verdana" panose="020B0604030504040204" pitchFamily="34" charset="0"/>
                <a:cs typeface="Calibri" panose="020F0502020204030204" pitchFamily="34" charset="0"/>
              </a:rPr>
              <a:t>development </a:t>
            </a: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communication</a:t>
            </a:r>
          </a:p>
          <a:p>
            <a:pPr marL="1257300" lvl="2" indent="-342900" algn="just">
              <a:lnSpc>
                <a:spcPct val="110000"/>
              </a:lnSpc>
              <a:spcAft>
                <a:spcPts val="800"/>
              </a:spcAf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 Rural Banking</a:t>
            </a:r>
          </a:p>
          <a:p>
            <a:pPr marL="1257300" lvl="2" indent="-342900" algn="just">
              <a:lnSpc>
                <a:spcPct val="110000"/>
              </a:lnSpc>
              <a:spcAft>
                <a:spcPts val="800"/>
              </a:spcAf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Oil </a:t>
            </a:r>
            <a:r>
              <a:rPr lang="en-US" sz="2400" b="1" dirty="0">
                <a:solidFill>
                  <a:srgbClr val="00B050"/>
                </a:solidFill>
                <a:latin typeface="Verdana" panose="020B0604030504040204" pitchFamily="34" charset="0"/>
                <a:ea typeface="Verdana" panose="020B0604030504040204" pitchFamily="34" charset="0"/>
                <a:cs typeface="Calibri" panose="020F0502020204030204" pitchFamily="34" charset="0"/>
              </a:rPr>
              <a:t>and </a:t>
            </a:r>
            <a:r>
              <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rPr>
              <a:t>Gas</a:t>
            </a:r>
            <a:r>
              <a:rPr lang="en-US" sz="2400" b="1" dirty="0">
                <a:solidFill>
                  <a:srgbClr val="00B050"/>
                </a:solidFill>
                <a:latin typeface="Verdana" panose="020B0604030504040204" pitchFamily="34" charset="0"/>
                <a:ea typeface="Verdana" panose="020B0604030504040204" pitchFamily="34" charset="0"/>
                <a:cs typeface="Calibri" panose="020F0502020204030204" pitchFamily="34" charset="0"/>
              </a:rPr>
              <a:t>. </a:t>
            </a:r>
            <a:endParaRPr lang="en-US" sz="2400" b="1" dirty="0" smtClean="0">
              <a:solidFill>
                <a:srgbClr val="00B050"/>
              </a:solidFill>
              <a:latin typeface="Verdana" panose="020B0604030504040204" pitchFamily="34" charset="0"/>
              <a:ea typeface="Verdana" panose="020B0604030504040204" pitchFamily="34" charset="0"/>
              <a:cs typeface="Calibri" panose="020F0502020204030204" pitchFamily="34" charset="0"/>
            </a:endParaRPr>
          </a:p>
          <a:p>
            <a:pPr algn="just">
              <a:lnSpc>
                <a:spcPct val="110000"/>
              </a:lnSpc>
              <a:spcAft>
                <a:spcPts val="800"/>
              </a:spcAft>
            </a:pPr>
            <a:r>
              <a:rPr lang="en-US" sz="2400" dirty="0" smtClean="0">
                <a:latin typeface="Verdana" panose="020B0604030504040204" pitchFamily="34" charset="0"/>
                <a:ea typeface="Verdana" panose="020B0604030504040204" pitchFamily="34" charset="0"/>
                <a:cs typeface="Calibri" panose="020F0502020204030204" pitchFamily="34" charset="0"/>
              </a:rPr>
              <a:t>Means - strategic communication, cultivated </a:t>
            </a:r>
            <a:r>
              <a:rPr lang="en-US" sz="2400" dirty="0">
                <a:latin typeface="Verdana" panose="020B0604030504040204" pitchFamily="34" charset="0"/>
                <a:ea typeface="Verdana" panose="020B0604030504040204" pitchFamily="34" charset="0"/>
                <a:cs typeface="Calibri" panose="020F0502020204030204" pitchFamily="34" charset="0"/>
              </a:rPr>
              <a:t>contacts in Government, the academia, media, private sector and </a:t>
            </a:r>
            <a:r>
              <a:rPr lang="en-US" sz="2400" dirty="0" smtClean="0">
                <a:latin typeface="Verdana" panose="020B0604030504040204" pitchFamily="34" charset="0"/>
                <a:ea typeface="Verdana" panose="020B0604030504040204" pitchFamily="34" charset="0"/>
                <a:cs typeface="Calibri" panose="020F0502020204030204" pitchFamily="34" charset="0"/>
              </a:rPr>
              <a:t>the professions </a:t>
            </a:r>
          </a:p>
          <a:p>
            <a:pPr algn="just">
              <a:lnSpc>
                <a:spcPct val="110000"/>
              </a:lnSpc>
              <a:spcAft>
                <a:spcPts val="800"/>
              </a:spcAft>
            </a:pPr>
            <a:r>
              <a:rPr lang="en-US" sz="2400" dirty="0" smtClean="0">
                <a:latin typeface="Verdana" panose="020B0604030504040204" pitchFamily="34" charset="0"/>
                <a:ea typeface="Verdana" panose="020B0604030504040204" pitchFamily="34" charset="0"/>
                <a:cs typeface="Calibri" panose="020F0502020204030204" pitchFamily="34" charset="0"/>
              </a:rPr>
              <a:t>Public </a:t>
            </a:r>
            <a:r>
              <a:rPr lang="en-US" sz="2400" dirty="0">
                <a:latin typeface="Verdana" panose="020B0604030504040204" pitchFamily="34" charset="0"/>
                <a:ea typeface="Verdana" panose="020B0604030504040204" pitchFamily="34" charset="0"/>
                <a:cs typeface="Calibri" panose="020F0502020204030204" pitchFamily="34" charset="0"/>
              </a:rPr>
              <a:t>relations is a profession of possibilities and this has been amply demonstrated in my work experiences.</a:t>
            </a:r>
            <a:endParaRPr lang="en-US" sz="2400" dirty="0">
              <a:latin typeface="Verdana" panose="020B0604030504040204" pitchFamily="34" charset="0"/>
              <a:ea typeface="Verdana" panose="020B0604030504040204" pitchFamily="34" charset="0"/>
              <a:cs typeface="Times New Roman" panose="02020603050405020304" pitchFamily="18" charset="0"/>
            </a:endParaRPr>
          </a:p>
          <a:p>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211956"/>
            <a:ext cx="2844259" cy="7102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974" y="6308675"/>
            <a:ext cx="3588026" cy="5168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65" y="6400800"/>
            <a:ext cx="2445026" cy="571126"/>
          </a:xfrm>
          <a:prstGeom prst="rect">
            <a:avLst/>
          </a:prstGeom>
        </p:spPr>
      </p:pic>
    </p:spTree>
    <p:extLst>
      <p:ext uri="{BB962C8B-B14F-4D97-AF65-F5344CB8AC3E}">
        <p14:creationId xmlns:p14="http://schemas.microsoft.com/office/powerpoint/2010/main" val="74300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 y="0"/>
            <a:ext cx="12148896" cy="6559826"/>
          </a:xfrm>
        </p:spPr>
        <p:txBody>
          <a:bodyPr>
            <a:normAutofit lnSpcReduction="10000"/>
          </a:bodyPr>
          <a:lstStyle/>
          <a:p>
            <a:pPr algn="just"/>
            <a:r>
              <a:rPr lang="en-US" sz="2400" b="1" dirty="0" smtClean="0">
                <a:solidFill>
                  <a:srgbClr val="FF0000"/>
                </a:solidFill>
                <a:latin typeface="Tahoma" pitchFamily="34" charset="0"/>
                <a:ea typeface="Tahoma" pitchFamily="34" charset="0"/>
                <a:cs typeface="Tahoma" pitchFamily="34" charset="0"/>
              </a:rPr>
              <a:t>Encounter/Career I: Freelance Journalist</a:t>
            </a:r>
            <a:r>
              <a:rPr lang="en-US" sz="2400" b="1" dirty="0">
                <a:solidFill>
                  <a:srgbClr val="FF0000"/>
                </a:solidFill>
                <a:latin typeface="Tahoma" pitchFamily="34" charset="0"/>
                <a:ea typeface="Tahoma" pitchFamily="34" charset="0"/>
                <a:cs typeface="Tahoma" pitchFamily="34" charset="0"/>
              </a:rPr>
              <a:t> (</a:t>
            </a:r>
            <a:r>
              <a:rPr lang="en-US" sz="2400" b="1" dirty="0" smtClean="0">
                <a:solidFill>
                  <a:srgbClr val="FF0000"/>
                </a:solidFill>
                <a:latin typeface="Tahoma" pitchFamily="34" charset="0"/>
                <a:ea typeface="Tahoma" pitchFamily="34" charset="0"/>
                <a:cs typeface="Tahoma" pitchFamily="34" charset="0"/>
              </a:rPr>
              <a:t>Campus  Journalism)</a:t>
            </a:r>
            <a:r>
              <a:rPr lang="en-US" sz="2400" b="1" dirty="0" smtClean="0">
                <a:latin typeface="Tahoma" pitchFamily="34" charset="0"/>
                <a:ea typeface="Tahoma" pitchFamily="34" charset="0"/>
                <a:cs typeface="Tahoma" pitchFamily="34" charset="0"/>
              </a:rPr>
              <a:t> </a:t>
            </a:r>
          </a:p>
          <a:p>
            <a:pPr algn="just"/>
            <a:endParaRPr lang="en-US" sz="2400" b="1" dirty="0" smtClean="0">
              <a:latin typeface="Verdana" panose="020B0604030504040204" pitchFamily="34" charset="0"/>
              <a:ea typeface="Verdana" panose="020B0604030504040204" pitchFamily="34" charset="0"/>
              <a:cs typeface="Tahoma" pitchFamily="34" charset="0"/>
            </a:endParaRP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Education - Continuous</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Training – Mentorship (learn from the masters)</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Reading and learning</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Editor</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Reporter</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Columnist</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Interviewer</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Reviewer (books, cinema, recitation, drama…)</a:t>
            </a:r>
          </a:p>
          <a:p>
            <a:pPr marL="1257300" lvl="2" indent="-342900" algn="just">
              <a:buFont typeface="Wingdings" panose="05000000000000000000" pitchFamily="2" charset="2"/>
              <a:buChar char="v"/>
            </a:pPr>
            <a:r>
              <a:rPr lang="en-US" sz="2400" b="1" dirty="0" smtClean="0">
                <a:solidFill>
                  <a:srgbClr val="00B050"/>
                </a:solidFill>
                <a:latin typeface="Verdana" panose="020B0604030504040204" pitchFamily="34" charset="0"/>
                <a:ea typeface="Verdana" panose="020B0604030504040204" pitchFamily="34" charset="0"/>
                <a:cs typeface="Tahoma" pitchFamily="34" charset="0"/>
              </a:rPr>
              <a:t>Write, research multiple areas</a:t>
            </a:r>
          </a:p>
          <a:p>
            <a:pPr marL="1257300" lvl="2" indent="-342900" algn="just">
              <a:buFont typeface="Wingdings" panose="05000000000000000000" pitchFamily="2" charset="2"/>
              <a:buChar char="v"/>
            </a:pPr>
            <a:endParaRPr lang="en-US" sz="2400" b="1" dirty="0">
              <a:latin typeface="Verdana" panose="020B0604030504040204" pitchFamily="34" charset="0"/>
              <a:ea typeface="Verdana" panose="020B0604030504040204" pitchFamily="34" charset="0"/>
              <a:cs typeface="Tahoma" pitchFamily="34" charset="0"/>
            </a:endParaRPr>
          </a:p>
          <a:p>
            <a:pPr lvl="2"/>
            <a:r>
              <a:rPr lang="en-US" sz="2400" b="1" dirty="0" smtClean="0">
                <a:latin typeface="Verdana" panose="020B0604030504040204" pitchFamily="34" charset="0"/>
                <a:ea typeface="Verdana" panose="020B0604030504040204" pitchFamily="34" charset="0"/>
                <a:cs typeface="Tahoma" pitchFamily="34" charset="0"/>
              </a:rPr>
              <a:t>To succeed, </a:t>
            </a:r>
            <a:r>
              <a:rPr lang="en-US" sz="2400" b="1" dirty="0" err="1" smtClean="0">
                <a:latin typeface="Verdana" panose="020B0604030504040204" pitchFamily="34" charset="0"/>
                <a:ea typeface="Verdana" panose="020B0604030504040204" pitchFamily="34" charset="0"/>
                <a:cs typeface="Tahoma" pitchFamily="34" charset="0"/>
              </a:rPr>
              <a:t>de-emphasise</a:t>
            </a:r>
            <a:r>
              <a:rPr lang="en-US" sz="2400" b="1" dirty="0" smtClean="0">
                <a:latin typeface="Verdana" panose="020B0604030504040204" pitchFamily="34" charset="0"/>
                <a:ea typeface="Verdana" panose="020B0604030504040204" pitchFamily="34" charset="0"/>
                <a:cs typeface="Tahoma" pitchFamily="34" charset="0"/>
              </a:rPr>
              <a:t> pecuniary gains (</a:t>
            </a:r>
            <a:r>
              <a:rPr lang="en-US" sz="2400" b="1" dirty="0" smtClean="0">
                <a:solidFill>
                  <a:srgbClr val="FF0000"/>
                </a:solidFill>
                <a:latin typeface="Verdana" panose="020B0604030504040204" pitchFamily="34" charset="0"/>
                <a:ea typeface="Verdana" panose="020B0604030504040204" pitchFamily="34" charset="0"/>
                <a:cs typeface="Tahoma" pitchFamily="34" charset="0"/>
              </a:rPr>
              <a:t>work for free; voluntarism</a:t>
            </a:r>
            <a:r>
              <a:rPr lang="en-US" sz="2400" b="1" dirty="0" smtClean="0">
                <a:latin typeface="Verdana" panose="020B0604030504040204" pitchFamily="34" charset="0"/>
                <a:ea typeface="Verdana" panose="020B0604030504040204" pitchFamily="34" charset="0"/>
                <a:cs typeface="Tahoma" pitchFamily="34" charset="0"/>
              </a:rPr>
              <a:t>), organised, be toughness and adapt</a:t>
            </a:r>
          </a:p>
          <a:p>
            <a:pPr algn="just"/>
            <a:endParaRPr lang="en-US" sz="2400" b="1" dirty="0">
              <a:latin typeface="Verdana" panose="020B0604030504040204" pitchFamily="34" charset="0"/>
              <a:ea typeface="Verdana" panose="020B0604030504040204" pitchFamily="34" charset="0"/>
              <a:cs typeface="Tahoma" pitchFamily="34" charset="0"/>
            </a:endParaRPr>
          </a:p>
          <a:p>
            <a:pPr algn="just"/>
            <a:r>
              <a:rPr lang="en-US" sz="2400" b="1" i="1" dirty="0" smtClean="0">
                <a:solidFill>
                  <a:srgbClr val="FF0000"/>
                </a:solidFill>
                <a:latin typeface="Tahoma" pitchFamily="34" charset="0"/>
                <a:ea typeface="Tahoma" pitchFamily="34" charset="0"/>
                <a:cs typeface="Tahoma" pitchFamily="34" charset="0"/>
              </a:rPr>
              <a:t>Literary Mentors:</a:t>
            </a:r>
            <a:r>
              <a:rPr lang="en-US" sz="2400" b="1" i="1" dirty="0" smtClean="0">
                <a:solidFill>
                  <a:srgbClr val="0070C0"/>
                </a:solidFill>
                <a:latin typeface="Tahoma" pitchFamily="34" charset="0"/>
                <a:ea typeface="Tahoma" pitchFamily="34" charset="0"/>
                <a:cs typeface="Tahoma" pitchFamily="34" charset="0"/>
              </a:rPr>
              <a:t> Professor </a:t>
            </a:r>
            <a:r>
              <a:rPr lang="en-US" sz="2400" b="1" i="1" dirty="0" err="1" smtClean="0">
                <a:solidFill>
                  <a:srgbClr val="0070C0"/>
                </a:solidFill>
                <a:latin typeface="Tahoma" pitchFamily="34" charset="0"/>
                <a:ea typeface="Tahoma" pitchFamily="34" charset="0"/>
                <a:cs typeface="Tahoma" pitchFamily="34" charset="0"/>
              </a:rPr>
              <a:t>Ladipo</a:t>
            </a:r>
            <a:r>
              <a:rPr lang="en-US" sz="2400" b="1" i="1" dirty="0" smtClean="0">
                <a:solidFill>
                  <a:srgbClr val="0070C0"/>
                </a:solidFill>
                <a:latin typeface="Tahoma" pitchFamily="34" charset="0"/>
                <a:ea typeface="Tahoma" pitchFamily="34" charset="0"/>
                <a:cs typeface="Tahoma" pitchFamily="34" charset="0"/>
              </a:rPr>
              <a:t> Adamolekun, Professor </a:t>
            </a:r>
            <a:r>
              <a:rPr lang="en-US" sz="2400" b="1" i="1" dirty="0" err="1" smtClean="0">
                <a:solidFill>
                  <a:srgbClr val="0070C0"/>
                </a:solidFill>
                <a:latin typeface="Tahoma" pitchFamily="34" charset="0"/>
                <a:ea typeface="Tahoma" pitchFamily="34" charset="0"/>
                <a:cs typeface="Tahoma" pitchFamily="34" charset="0"/>
              </a:rPr>
              <a:t>Kole</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Omotoso</a:t>
            </a:r>
            <a:r>
              <a:rPr lang="en-US" sz="2400" b="1" i="1" dirty="0" smtClean="0">
                <a:solidFill>
                  <a:srgbClr val="0070C0"/>
                </a:solidFill>
                <a:latin typeface="Tahoma" pitchFamily="34" charset="0"/>
                <a:ea typeface="Tahoma" pitchFamily="34" charset="0"/>
                <a:cs typeface="Tahoma" pitchFamily="34" charset="0"/>
              </a:rPr>
              <a:t>, Mr. </a:t>
            </a:r>
            <a:r>
              <a:rPr lang="en-US" sz="2400" b="1" i="1" dirty="0" err="1" smtClean="0">
                <a:solidFill>
                  <a:srgbClr val="0070C0"/>
                </a:solidFill>
                <a:latin typeface="Tahoma" pitchFamily="34" charset="0"/>
                <a:ea typeface="Tahoma" pitchFamily="34" charset="0"/>
                <a:cs typeface="Tahoma" pitchFamily="34" charset="0"/>
              </a:rPr>
              <a:t>Olofin</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Tola</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Adenle</a:t>
            </a:r>
            <a:endParaRPr lang="en-US" sz="2400" b="1" i="1" dirty="0" smtClean="0">
              <a:solidFill>
                <a:srgbClr val="0070C0"/>
              </a:solidFill>
              <a:latin typeface="Tahoma" pitchFamily="34" charset="0"/>
              <a:ea typeface="Tahoma" pitchFamily="34" charset="0"/>
              <a:cs typeface="Tahoma" pitchFamily="34" charset="0"/>
            </a:endParaRPr>
          </a:p>
          <a:p>
            <a:pPr algn="just"/>
            <a:endParaRPr lang="en-US" sz="2400" b="1" dirty="0">
              <a:latin typeface="Tahoma" pitchFamily="34" charset="0"/>
              <a:ea typeface="Tahoma" pitchFamily="34" charset="0"/>
              <a:cs typeface="Tahoma" pitchFamily="34" charset="0"/>
            </a:endParaRPr>
          </a:p>
          <a:p>
            <a:pPr algn="just"/>
            <a:endParaRPr lang="en-US" sz="2400" b="1" dirty="0" smtClean="0">
              <a:latin typeface="Tahoma" pitchFamily="34" charset="0"/>
              <a:ea typeface="Tahoma" pitchFamily="34" charset="0"/>
              <a:cs typeface="Tahoma" pitchFamily="34" charset="0"/>
            </a:endParaRPr>
          </a:p>
          <a:p>
            <a:pPr algn="just"/>
            <a:endParaRPr lang="en-US" sz="2400" b="1" dirty="0">
              <a:latin typeface="Tahoma" pitchFamily="34" charset="0"/>
              <a:ea typeface="Tahoma" pitchFamily="34" charset="0"/>
              <a:cs typeface="Tahoma" pitchFamily="34" charset="0"/>
            </a:endParaRPr>
          </a:p>
          <a:p>
            <a:pPr algn="just"/>
            <a:endParaRPr lang="en-US" sz="2400" b="1" dirty="0" smtClean="0">
              <a:latin typeface="Tahoma" pitchFamily="34" charset="0"/>
              <a:ea typeface="Tahoma" pitchFamily="34" charset="0"/>
              <a:cs typeface="Tahoma" pitchFamily="34" charset="0"/>
            </a:endParaRPr>
          </a:p>
          <a:p>
            <a:pPr algn="just"/>
            <a:endParaRPr lang="en-US" sz="2400" b="1" dirty="0">
              <a:latin typeface="Tahoma" pitchFamily="34" charset="0"/>
              <a:ea typeface="Tahoma" pitchFamily="34" charset="0"/>
              <a:cs typeface="Tahoma" pitchFamily="34" charset="0"/>
            </a:endParaRPr>
          </a:p>
          <a:p>
            <a:pPr algn="just"/>
            <a:endParaRPr lang="en-US" sz="2400" b="1" dirty="0" smtClean="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a:p>
            <a:endParaRPr lang="en-US" sz="2400" b="1" dirty="0" smtClean="0">
              <a:latin typeface="Tahoma" pitchFamily="34" charset="0"/>
              <a:ea typeface="Tahoma" pitchFamily="34" charset="0"/>
              <a:cs typeface="Tahoma" pitchFamily="34" charset="0"/>
            </a:endParaRPr>
          </a:p>
          <a:p>
            <a:pPr algn="just"/>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331226"/>
            <a:ext cx="2844259" cy="5910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871" y="6331226"/>
            <a:ext cx="3588026" cy="5910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65" y="6331226"/>
            <a:ext cx="2445026" cy="640700"/>
          </a:xfrm>
          <a:prstGeom prst="rect">
            <a:avLst/>
          </a:prstGeom>
        </p:spPr>
      </p:pic>
    </p:spTree>
    <p:extLst>
      <p:ext uri="{BB962C8B-B14F-4D97-AF65-F5344CB8AC3E}">
        <p14:creationId xmlns:p14="http://schemas.microsoft.com/office/powerpoint/2010/main" val="391408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0"/>
            <a:ext cx="12192000" cy="6380922"/>
          </a:xfrm>
        </p:spPr>
        <p:txBody>
          <a:bodyPr>
            <a:normAutofit/>
          </a:bodyPr>
          <a:lstStyle/>
          <a:p>
            <a:pPr algn="just"/>
            <a:r>
              <a:rPr lang="en-US" sz="2400" b="1" dirty="0" smtClean="0">
                <a:solidFill>
                  <a:srgbClr val="FF0000"/>
                </a:solidFill>
                <a:latin typeface="Tahoma" pitchFamily="34" charset="0"/>
                <a:ea typeface="Tahoma" pitchFamily="34" charset="0"/>
                <a:cs typeface="Tahoma" pitchFamily="34" charset="0"/>
              </a:rPr>
              <a:t>Encounter/Career II: National Youth Service Corps</a:t>
            </a:r>
            <a:endParaRPr lang="en-US" sz="2400" b="1" dirty="0">
              <a:solidFill>
                <a:srgbClr val="FF0000"/>
              </a:solidFill>
              <a:latin typeface="Tahoma" pitchFamily="34" charset="0"/>
              <a:ea typeface="Tahoma" pitchFamily="34" charset="0"/>
              <a:cs typeface="Tahoma" pitchFamily="34" charset="0"/>
            </a:endParaRPr>
          </a:p>
          <a:p>
            <a:pPr algn="just"/>
            <a:r>
              <a:rPr lang="en-GB" sz="1800" dirty="0" smtClean="0">
                <a:solidFill>
                  <a:prstClr val="black">
                    <a:lumMod val="85000"/>
                    <a:lumOff val="15000"/>
                  </a:prstClr>
                </a:solidFill>
                <a:latin typeface="Tahoma" panose="020B0604030504040204" pitchFamily="34" charset="0"/>
                <a:ea typeface="Times New Roman" panose="02020603050405020304" pitchFamily="18" charset="0"/>
                <a:cs typeface="Times New Roman" panose="02020603050405020304" pitchFamily="18" charset="0"/>
              </a:rPr>
              <a:t> </a:t>
            </a:r>
          </a:p>
          <a:p>
            <a:pPr algn="just"/>
            <a:r>
              <a:rPr lang="en-GB" sz="2400" b="1" i="1" dirty="0" smtClean="0">
                <a:solidFill>
                  <a:srgbClr val="FF0000"/>
                </a:solidFill>
                <a:latin typeface="Tahoma" panose="020B0604030504040204" pitchFamily="34" charset="0"/>
                <a:ea typeface="Times New Roman" panose="02020603050405020304" pitchFamily="18" charset="0"/>
                <a:cs typeface="Times New Roman" panose="02020603050405020304" pitchFamily="18" charset="0"/>
              </a:rPr>
              <a:t>Corps </a:t>
            </a:r>
            <a:r>
              <a:rPr lang="en-GB" sz="2400" b="1" i="1"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Public Relations Officer – What is that</a:t>
            </a:r>
            <a:r>
              <a:rPr lang="en-GB" sz="2400" b="1" i="1" dirty="0" smtClean="0">
                <a:solidFill>
                  <a:srgbClr val="FF0000"/>
                </a:solidFill>
                <a:latin typeface="Tahoma" panose="020B0604030504040204" pitchFamily="34" charset="0"/>
                <a:ea typeface="Times New Roman" panose="02020603050405020304" pitchFamily="18" charset="0"/>
                <a:cs typeface="Times New Roman" panose="02020603050405020304" pitchFamily="18" charset="0"/>
              </a:rPr>
              <a:t>?</a:t>
            </a:r>
          </a:p>
          <a:p>
            <a:pPr algn="just"/>
            <a:endParaRPr lang="en-GB" sz="1050" dirty="0">
              <a:solidFill>
                <a:prstClr val="black">
                  <a:lumMod val="85000"/>
                  <a:lumOff val="15000"/>
                </a:prstClr>
              </a:solidFill>
              <a:latin typeface="Verdana" panose="020B0604030504040204" pitchFamily="34" charset="0"/>
              <a:ea typeface="Verdana" panose="020B0604030504040204" pitchFamily="34" charset="0"/>
              <a:cs typeface="Times New Roman" panose="02020603050405020304" pitchFamily="18" charset="0"/>
            </a:endParaRPr>
          </a:p>
          <a:p>
            <a:pPr marL="800100" lvl="1" indent="-342900" algn="just">
              <a:buFont typeface="Wingdings" panose="05000000000000000000" pitchFamily="2" charset="2"/>
              <a:buChar char="v"/>
            </a:pPr>
            <a:r>
              <a:rPr lang="en-US" sz="2800" dirty="0" smtClean="0">
                <a:solidFill>
                  <a:srgbClr val="00B050"/>
                </a:solidFill>
                <a:latin typeface="Verdana" panose="020B0604030504040204" pitchFamily="34" charset="0"/>
                <a:ea typeface="Verdana" panose="020B0604030504040204" pitchFamily="34" charset="0"/>
                <a:cs typeface="Tahoma" pitchFamily="34" charset="0"/>
              </a:rPr>
              <a:t>Demanded to be part of the inspectorate</a:t>
            </a:r>
          </a:p>
          <a:p>
            <a:pPr marL="800100" lvl="1" indent="-342900" algn="just">
              <a:buFont typeface="Wingdings" panose="05000000000000000000" pitchFamily="2" charset="2"/>
              <a:buChar char="v"/>
            </a:pPr>
            <a:r>
              <a:rPr lang="en-US" sz="2800" dirty="0" smtClean="0">
                <a:solidFill>
                  <a:srgbClr val="00B050"/>
                </a:solidFill>
                <a:latin typeface="Verdana" panose="020B0604030504040204" pitchFamily="34" charset="0"/>
                <a:ea typeface="Verdana" panose="020B0604030504040204" pitchFamily="34" charset="0"/>
                <a:cs typeface="Tahoma" pitchFamily="34" charset="0"/>
              </a:rPr>
              <a:t>Added research Skills and initiated </a:t>
            </a:r>
            <a:r>
              <a:rPr lang="en-US" sz="2800" dirty="0">
                <a:solidFill>
                  <a:srgbClr val="00B050"/>
                </a:solidFill>
                <a:latin typeface="Verdana" panose="020B0604030504040204" pitchFamily="34" charset="0"/>
                <a:ea typeface="Verdana" panose="020B0604030504040204" pitchFamily="34" charset="0"/>
                <a:cs typeface="Tahoma" pitchFamily="34" charset="0"/>
              </a:rPr>
              <a:t>research </a:t>
            </a:r>
            <a:r>
              <a:rPr lang="en-US" sz="2800" dirty="0" smtClean="0">
                <a:solidFill>
                  <a:srgbClr val="00B050"/>
                </a:solidFill>
                <a:latin typeface="Verdana" panose="020B0604030504040204" pitchFamily="34" charset="0"/>
                <a:ea typeface="Verdana" panose="020B0604030504040204" pitchFamily="34" charset="0"/>
                <a:cs typeface="Tahoma" pitchFamily="34" charset="0"/>
              </a:rPr>
              <a:t>studies (10</a:t>
            </a:r>
            <a:r>
              <a:rPr lang="en-US" sz="2800" baseline="30000" dirty="0" smtClean="0">
                <a:solidFill>
                  <a:srgbClr val="00B050"/>
                </a:solidFill>
                <a:latin typeface="Verdana" panose="020B0604030504040204" pitchFamily="34" charset="0"/>
                <a:ea typeface="Verdana" panose="020B0604030504040204" pitchFamily="34" charset="0"/>
                <a:cs typeface="Tahoma" pitchFamily="34" charset="0"/>
              </a:rPr>
              <a:t>th</a:t>
            </a:r>
            <a:r>
              <a:rPr lang="en-US" sz="2800" dirty="0" smtClean="0">
                <a:solidFill>
                  <a:srgbClr val="00B050"/>
                </a:solidFill>
                <a:latin typeface="Verdana" panose="020B0604030504040204" pitchFamily="34" charset="0"/>
                <a:ea typeface="Verdana" panose="020B0604030504040204" pitchFamily="34" charset="0"/>
                <a:cs typeface="Tahoma" pitchFamily="34" charset="0"/>
              </a:rPr>
              <a:t> Anniversary)</a:t>
            </a:r>
            <a:endParaRPr lang="en-US" sz="2800" dirty="0">
              <a:solidFill>
                <a:srgbClr val="00B050"/>
              </a:solidFill>
              <a:latin typeface="Verdana" panose="020B0604030504040204" pitchFamily="34" charset="0"/>
              <a:ea typeface="Verdana" panose="020B0604030504040204" pitchFamily="34" charset="0"/>
              <a:cs typeface="Tahoma" pitchFamily="34" charset="0"/>
            </a:endParaRPr>
          </a:p>
          <a:p>
            <a:pPr marL="800100" lvl="1" indent="-342900" algn="just">
              <a:buFont typeface="Wingdings" panose="05000000000000000000" pitchFamily="2" charset="2"/>
              <a:buChar char="v"/>
            </a:pPr>
            <a:r>
              <a:rPr lang="en-US" sz="2800" dirty="0" smtClean="0">
                <a:solidFill>
                  <a:srgbClr val="00B050"/>
                </a:solidFill>
                <a:latin typeface="Verdana" panose="020B0604030504040204" pitchFamily="34" charset="0"/>
                <a:ea typeface="Verdana" panose="020B0604030504040204" pitchFamily="34" charset="0"/>
                <a:cs typeface="Tahoma" pitchFamily="34" charset="0"/>
              </a:rPr>
              <a:t>Accepted responsibility beyond communication (Secretary to Committees etc..)</a:t>
            </a:r>
          </a:p>
          <a:p>
            <a:pPr marL="800100" lvl="1" indent="-342900" algn="just">
              <a:buFont typeface="Wingdings" panose="05000000000000000000" pitchFamily="2" charset="2"/>
              <a:buChar char="v"/>
            </a:pPr>
            <a:r>
              <a:rPr lang="en-US" sz="2800" dirty="0" smtClean="0">
                <a:solidFill>
                  <a:srgbClr val="00B050"/>
                </a:solidFill>
                <a:latin typeface="Verdana" panose="020B0604030504040204" pitchFamily="34" charset="0"/>
                <a:ea typeface="Verdana" panose="020B0604030504040204" pitchFamily="34" charset="0"/>
                <a:cs typeface="Tahoma" pitchFamily="34" charset="0"/>
              </a:rPr>
              <a:t>Furthered education through masters degree</a:t>
            </a:r>
          </a:p>
          <a:p>
            <a:pPr marL="800100" lvl="1" indent="-342900" algn="just">
              <a:buFont typeface="Wingdings" panose="05000000000000000000" pitchFamily="2" charset="2"/>
              <a:buChar char="v"/>
            </a:pPr>
            <a:r>
              <a:rPr lang="en-US" sz="2800" dirty="0" smtClean="0">
                <a:solidFill>
                  <a:srgbClr val="00B050"/>
                </a:solidFill>
                <a:latin typeface="Verdana" panose="020B0604030504040204" pitchFamily="34" charset="0"/>
                <a:ea typeface="Verdana" panose="020B0604030504040204" pitchFamily="34" charset="0"/>
                <a:cs typeface="Tahoma" pitchFamily="34" charset="0"/>
              </a:rPr>
              <a:t>Editing and publishing roles</a:t>
            </a:r>
          </a:p>
          <a:p>
            <a:pPr marL="800100" lvl="1" indent="-342900" algn="just">
              <a:buFont typeface="Wingdings" panose="05000000000000000000" pitchFamily="2" charset="2"/>
              <a:buChar char="v"/>
            </a:pPr>
            <a:r>
              <a:rPr lang="en-US" sz="2800" dirty="0" smtClean="0">
                <a:solidFill>
                  <a:srgbClr val="00B050"/>
                </a:solidFill>
                <a:latin typeface="Verdana" panose="020B0604030504040204" pitchFamily="34" charset="0"/>
                <a:ea typeface="Verdana" panose="020B0604030504040204" pitchFamily="34" charset="0"/>
                <a:cs typeface="Tahoma" pitchFamily="34" charset="0"/>
              </a:rPr>
              <a:t>Initiated the first in-house research (later became a full fledged division)</a:t>
            </a:r>
          </a:p>
          <a:p>
            <a:pPr marL="800100" lvl="1" indent="-342900" algn="just">
              <a:buFont typeface="Wingdings" panose="05000000000000000000" pitchFamily="2" charset="2"/>
              <a:buChar char="v"/>
            </a:pPr>
            <a:r>
              <a:rPr lang="en-US" sz="2800" dirty="0" smtClean="0">
                <a:solidFill>
                  <a:srgbClr val="00B050"/>
                </a:solidFill>
                <a:latin typeface="Verdana" panose="020B0604030504040204" pitchFamily="34" charset="0"/>
                <a:ea typeface="Verdana" panose="020B0604030504040204" pitchFamily="34" charset="0"/>
                <a:cs typeface="Tahoma" pitchFamily="34" charset="0"/>
              </a:rPr>
              <a:t> NYSC Agricultural &amp; Community Development Service (All-Year Round) communications</a:t>
            </a:r>
          </a:p>
          <a:p>
            <a:pPr marL="800100" lvl="1" indent="-342900" algn="just">
              <a:buFont typeface="Wingdings" panose="05000000000000000000" pitchFamily="2" charset="2"/>
              <a:buChar char="v"/>
            </a:pPr>
            <a:endParaRPr lang="en-US" sz="2800" dirty="0" smtClean="0">
              <a:solidFill>
                <a:srgbClr val="00B050"/>
              </a:solidFill>
              <a:latin typeface="Verdana" panose="020B0604030504040204" pitchFamily="34" charset="0"/>
              <a:ea typeface="Verdana" panose="020B0604030504040204" pitchFamily="34" charset="0"/>
              <a:cs typeface="Tahoma" pitchFamily="34" charset="0"/>
            </a:endParaRPr>
          </a:p>
          <a:p>
            <a:endParaRPr lang="en-US" sz="2800" b="1" dirty="0">
              <a:latin typeface="Verdana" panose="020B0604030504040204" pitchFamily="34" charset="0"/>
              <a:ea typeface="Verdana" panose="020B0604030504040204"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291470"/>
            <a:ext cx="2844259" cy="6307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974" y="6291470"/>
            <a:ext cx="3588026" cy="630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65" y="6221896"/>
            <a:ext cx="2445026" cy="750029"/>
          </a:xfrm>
          <a:prstGeom prst="rect">
            <a:avLst/>
          </a:prstGeom>
        </p:spPr>
      </p:pic>
    </p:spTree>
    <p:extLst>
      <p:ext uri="{BB962C8B-B14F-4D97-AF65-F5344CB8AC3E}">
        <p14:creationId xmlns:p14="http://schemas.microsoft.com/office/powerpoint/2010/main" val="24218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22836"/>
            <a:ext cx="12192000" cy="6487294"/>
          </a:xfrm>
        </p:spPr>
        <p:txBody>
          <a:bodyPr>
            <a:normAutofit/>
          </a:bodyPr>
          <a:lstStyle/>
          <a:p>
            <a:pPr algn="just"/>
            <a:r>
              <a:rPr lang="en-US" sz="2400" b="1" dirty="0" smtClean="0">
                <a:solidFill>
                  <a:srgbClr val="FF0000"/>
                </a:solidFill>
                <a:latin typeface="Tahoma" pitchFamily="34" charset="0"/>
                <a:ea typeface="Tahoma" pitchFamily="34" charset="0"/>
                <a:cs typeface="Tahoma" pitchFamily="34" charset="0"/>
              </a:rPr>
              <a:t>Encounter/Career III: Social Mobilisation/Political Communication</a:t>
            </a:r>
          </a:p>
          <a:p>
            <a:pPr algn="just"/>
            <a:endParaRPr lang="en-US" sz="2400" b="1" dirty="0">
              <a:latin typeface="Tahoma" pitchFamily="34" charset="0"/>
              <a:ea typeface="Tahoma" pitchFamily="34" charset="0"/>
              <a:cs typeface="Tahoma" pitchFamily="34" charset="0"/>
            </a:endParaRPr>
          </a:p>
          <a:p>
            <a:pPr marL="800100" lvl="1" indent="-342900" algn="just">
              <a:buFont typeface="Wingdings" panose="05000000000000000000" pitchFamily="2" charset="2"/>
              <a:buChar char="q"/>
            </a:pPr>
            <a:r>
              <a:rPr lang="en-US" sz="2400" b="1" dirty="0" smtClean="0">
                <a:solidFill>
                  <a:srgbClr val="00B050"/>
                </a:solidFill>
                <a:latin typeface="Tahoma" pitchFamily="34" charset="0"/>
                <a:ea typeface="Tahoma" pitchFamily="34" charset="0"/>
                <a:cs typeface="Tahoma" pitchFamily="34" charset="0"/>
              </a:rPr>
              <a:t>Grassroots Political Education</a:t>
            </a:r>
          </a:p>
          <a:p>
            <a:pPr marL="800100" lvl="1" indent="-342900" algn="just">
              <a:buFont typeface="Wingdings" panose="05000000000000000000" pitchFamily="2" charset="2"/>
              <a:buChar char="q"/>
            </a:pPr>
            <a:r>
              <a:rPr lang="en-US" sz="2400" b="1" dirty="0" smtClean="0">
                <a:solidFill>
                  <a:srgbClr val="00B050"/>
                </a:solidFill>
                <a:latin typeface="Tahoma" pitchFamily="34" charset="0"/>
                <a:ea typeface="Tahoma" pitchFamily="34" charset="0"/>
                <a:cs typeface="Tahoma" pitchFamily="34" charset="0"/>
              </a:rPr>
              <a:t>Nationwide Social Mobilisation (72-day musical road shows)</a:t>
            </a:r>
          </a:p>
          <a:p>
            <a:pPr marL="800100" lvl="1" indent="-342900" algn="just">
              <a:buFont typeface="Wingdings" panose="05000000000000000000" pitchFamily="2" charset="2"/>
              <a:buChar char="q"/>
            </a:pPr>
            <a:r>
              <a:rPr lang="en-US" sz="2400" b="1" dirty="0" smtClean="0">
                <a:solidFill>
                  <a:srgbClr val="00B050"/>
                </a:solidFill>
                <a:latin typeface="Tahoma" pitchFamily="34" charset="0"/>
                <a:ea typeface="Tahoma" pitchFamily="34" charset="0"/>
                <a:cs typeface="Tahoma" pitchFamily="34" charset="0"/>
              </a:rPr>
              <a:t>Stakeholder Engagement</a:t>
            </a:r>
          </a:p>
          <a:p>
            <a:pPr marL="800100" lvl="1" indent="-342900" algn="just">
              <a:buFont typeface="Wingdings" panose="05000000000000000000" pitchFamily="2" charset="2"/>
              <a:buChar char="q"/>
            </a:pPr>
            <a:r>
              <a:rPr lang="en-US" sz="2400" b="1" dirty="0" smtClean="0">
                <a:solidFill>
                  <a:srgbClr val="00B050"/>
                </a:solidFill>
                <a:latin typeface="Tahoma" pitchFamily="34" charset="0"/>
                <a:ea typeface="Tahoma" pitchFamily="34" charset="0"/>
                <a:cs typeface="Tahoma" pitchFamily="34" charset="0"/>
              </a:rPr>
              <a:t>Media and international liaison</a:t>
            </a:r>
          </a:p>
          <a:p>
            <a:pPr marL="800100" lvl="1" indent="-342900" algn="just">
              <a:buFont typeface="Wingdings" panose="05000000000000000000" pitchFamily="2" charset="2"/>
              <a:buChar char="q"/>
            </a:pPr>
            <a:endParaRPr lang="en-US" sz="2400" b="1" dirty="0" smtClean="0">
              <a:latin typeface="Tahoma" pitchFamily="34" charset="0"/>
              <a:ea typeface="Tahoma" pitchFamily="34" charset="0"/>
              <a:cs typeface="Tahoma" pitchFamily="34" charset="0"/>
            </a:endParaRPr>
          </a:p>
          <a:p>
            <a:pPr marL="800100" lvl="1" indent="-342900" algn="just">
              <a:buFont typeface="Wingdings" panose="05000000000000000000" pitchFamily="2" charset="2"/>
              <a:buChar char="q"/>
            </a:pPr>
            <a:endParaRPr lang="en-US" sz="2400" b="1" dirty="0">
              <a:latin typeface="Tahoma" pitchFamily="34" charset="0"/>
              <a:ea typeface="Tahoma" pitchFamily="34" charset="0"/>
              <a:cs typeface="Tahoma" pitchFamily="34" charset="0"/>
            </a:endParaRPr>
          </a:p>
          <a:p>
            <a:pPr marL="800100" lvl="1" indent="-342900" algn="just">
              <a:buFont typeface="Wingdings" panose="05000000000000000000" pitchFamily="2" charset="2"/>
              <a:buChar char="q"/>
            </a:pPr>
            <a:endParaRPr lang="en-US" sz="2400" b="1" dirty="0" smtClean="0">
              <a:latin typeface="Tahoma" pitchFamily="34" charset="0"/>
              <a:ea typeface="Tahoma" pitchFamily="34" charset="0"/>
              <a:cs typeface="Tahoma" pitchFamily="34" charset="0"/>
            </a:endParaRPr>
          </a:p>
          <a:p>
            <a:pPr marL="800100" lvl="1" indent="-342900" algn="just">
              <a:buFont typeface="Wingdings" panose="05000000000000000000" pitchFamily="2" charset="2"/>
              <a:buChar char="q"/>
            </a:pPr>
            <a:endParaRPr lang="en-US" sz="2400" b="1" dirty="0">
              <a:latin typeface="Tahoma" pitchFamily="34" charset="0"/>
              <a:ea typeface="Tahoma" pitchFamily="34" charset="0"/>
              <a:cs typeface="Tahoma" pitchFamily="34" charset="0"/>
            </a:endParaRPr>
          </a:p>
          <a:p>
            <a:pPr lvl="1" algn="just"/>
            <a:endParaRPr lang="en-US" sz="2400" b="1" dirty="0" smtClean="0">
              <a:latin typeface="Tahoma" pitchFamily="34" charset="0"/>
              <a:ea typeface="Tahoma" pitchFamily="34" charset="0"/>
              <a:cs typeface="Tahoma" pitchFamily="34" charset="0"/>
            </a:endParaRPr>
          </a:p>
          <a:p>
            <a:pPr marL="800100" lvl="1" indent="-342900" algn="just">
              <a:buFont typeface="Wingdings" panose="05000000000000000000" pitchFamily="2" charset="2"/>
              <a:buChar char="q"/>
            </a:pPr>
            <a:endParaRPr lang="en-US" sz="2400" b="1" dirty="0" smtClean="0">
              <a:latin typeface="Tahoma" pitchFamily="34" charset="0"/>
              <a:ea typeface="Tahoma" pitchFamily="34" charset="0"/>
              <a:cs typeface="Tahoma" pitchFamily="34" charset="0"/>
            </a:endParaRPr>
          </a:p>
          <a:p>
            <a:pPr algn="just"/>
            <a:r>
              <a:rPr lang="en-US" sz="2400" b="1" dirty="0" smtClean="0">
                <a:solidFill>
                  <a:srgbClr val="FF0000"/>
                </a:solidFill>
                <a:latin typeface="Tahoma" pitchFamily="34" charset="0"/>
                <a:ea typeface="Tahoma" pitchFamily="34" charset="0"/>
                <a:cs typeface="Tahoma" pitchFamily="34" charset="0"/>
              </a:rPr>
              <a:t>How can you mobilise a hungry man?</a:t>
            </a:r>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281530"/>
            <a:ext cx="2844259" cy="6903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098" y="6128310"/>
            <a:ext cx="3588026" cy="6460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913" y="6376789"/>
            <a:ext cx="2445026" cy="60094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7939" y="2196548"/>
            <a:ext cx="5324061" cy="3518452"/>
          </a:xfrm>
          <a:prstGeom prst="rect">
            <a:avLst/>
          </a:prstGeom>
        </p:spPr>
      </p:pic>
      <p:sp>
        <p:nvSpPr>
          <p:cNvPr id="3" name="TextBox 2"/>
          <p:cNvSpPr txBox="1"/>
          <p:nvPr/>
        </p:nvSpPr>
        <p:spPr>
          <a:xfrm flipH="1">
            <a:off x="6867937" y="5715000"/>
            <a:ext cx="5249124" cy="369332"/>
          </a:xfrm>
          <a:prstGeom prst="rect">
            <a:avLst/>
          </a:prstGeom>
          <a:noFill/>
        </p:spPr>
        <p:txBody>
          <a:bodyPr wrap="square" rtlCol="0">
            <a:spAutoFit/>
          </a:bodyPr>
          <a:lstStyle/>
          <a:p>
            <a:r>
              <a:rPr lang="en-US" b="1" dirty="0" smtClean="0"/>
              <a:t>President Nelson Mandela’s visit to Nigeria in 1990 </a:t>
            </a:r>
            <a:endParaRPr lang="en-US" b="1" dirty="0"/>
          </a:p>
        </p:txBody>
      </p:sp>
    </p:spTree>
    <p:extLst>
      <p:ext uri="{BB962C8B-B14F-4D97-AF65-F5344CB8AC3E}">
        <p14:creationId xmlns:p14="http://schemas.microsoft.com/office/powerpoint/2010/main" val="367100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407773" y="506949"/>
            <a:ext cx="11333351" cy="5834215"/>
          </a:xfrm>
        </p:spPr>
        <p:txBody>
          <a:bodyPr>
            <a:normAutofit fontScale="92500" lnSpcReduction="10000"/>
          </a:bodyPr>
          <a:lstStyle/>
          <a:p>
            <a:pPr lvl="0" algn="just">
              <a:buClr>
                <a:srgbClr val="D9B247"/>
              </a:buClr>
            </a:pPr>
            <a:r>
              <a:rPr lang="en-US" sz="2400" b="1" dirty="0" smtClean="0">
                <a:solidFill>
                  <a:srgbClr val="FF0000"/>
                </a:solidFill>
                <a:latin typeface="Tahoma" pitchFamily="34" charset="0"/>
                <a:ea typeface="Tahoma" pitchFamily="34" charset="0"/>
                <a:cs typeface="Tahoma" pitchFamily="34" charset="0"/>
              </a:rPr>
              <a:t>Encounter/Career IV: Rural Financial Intermediation</a:t>
            </a:r>
          </a:p>
          <a:p>
            <a:pPr lvl="0" algn="just">
              <a:buClr>
                <a:srgbClr val="D9B247"/>
              </a:buClr>
            </a:pPr>
            <a:endParaRPr lang="en-US" sz="1000" b="1" dirty="0" smtClean="0">
              <a:solidFill>
                <a:prstClr val="black">
                  <a:lumMod val="85000"/>
                  <a:lumOff val="15000"/>
                </a:prstClr>
              </a:solidFill>
              <a:latin typeface="Tahoma" pitchFamily="34" charset="0"/>
              <a:ea typeface="Tahoma" pitchFamily="34" charset="0"/>
              <a:cs typeface="Tahoma" pitchFamily="34" charset="0"/>
            </a:endParaRPr>
          </a:p>
          <a:p>
            <a:pPr lvl="0" algn="just">
              <a:buClr>
                <a:srgbClr val="D9B247"/>
              </a:buClr>
            </a:pPr>
            <a:r>
              <a:rPr lang="en-US" sz="2400" b="1" i="1" dirty="0" smtClean="0">
                <a:solidFill>
                  <a:srgbClr val="FF0000"/>
                </a:solidFill>
                <a:latin typeface="Tahoma" pitchFamily="34" charset="0"/>
                <a:ea typeface="Tahoma" pitchFamily="34" charset="0"/>
                <a:cs typeface="Tahoma" pitchFamily="34" charset="0"/>
              </a:rPr>
              <a:t>How can you mobilise a hungry man?</a:t>
            </a:r>
          </a:p>
          <a:p>
            <a:pPr algn="just"/>
            <a:r>
              <a:rPr lang="en-US" sz="2400" b="1" dirty="0" smtClean="0">
                <a:latin typeface="Tahoma" pitchFamily="34" charset="0"/>
                <a:ea typeface="Tahoma" pitchFamily="34" charset="0"/>
                <a:cs typeface="Tahoma" pitchFamily="34" charset="0"/>
              </a:rPr>
              <a:t>Assigned the role of coordinating research on rural banking</a:t>
            </a:r>
          </a:p>
          <a:p>
            <a:pPr algn="just"/>
            <a:r>
              <a:rPr lang="en-US" sz="2400" b="1" dirty="0" smtClean="0">
                <a:latin typeface="Tahoma" pitchFamily="34" charset="0"/>
                <a:ea typeface="Tahoma" pitchFamily="34" charset="0"/>
                <a:cs typeface="Tahoma" pitchFamily="34" charset="0"/>
              </a:rPr>
              <a:t>Appointed on the </a:t>
            </a:r>
            <a:r>
              <a:rPr lang="en-US" sz="2400" b="1" dirty="0">
                <a:latin typeface="Tahoma" pitchFamily="34" charset="0"/>
                <a:ea typeface="Tahoma" pitchFamily="34" charset="0"/>
                <a:cs typeface="Tahoma" pitchFamily="34" charset="0"/>
              </a:rPr>
              <a:t>I</a:t>
            </a:r>
            <a:r>
              <a:rPr lang="en-US" sz="2400" b="1" dirty="0" smtClean="0">
                <a:latin typeface="Tahoma" pitchFamily="34" charset="0"/>
                <a:ea typeface="Tahoma" pitchFamily="34" charset="0"/>
                <a:cs typeface="Tahoma" pitchFamily="34" charset="0"/>
              </a:rPr>
              <a:t>mplementation Committee for Community Banking</a:t>
            </a:r>
          </a:p>
          <a:p>
            <a:pPr algn="just"/>
            <a:r>
              <a:rPr lang="en-US" sz="2400" b="1" dirty="0" smtClean="0">
                <a:latin typeface="Tahoma" pitchFamily="34" charset="0"/>
                <a:ea typeface="Tahoma" pitchFamily="34" charset="0"/>
                <a:cs typeface="Tahoma" pitchFamily="34" charset="0"/>
              </a:rPr>
              <a:t>Assumed the role of researcher and strategist</a:t>
            </a:r>
          </a:p>
          <a:p>
            <a:pPr algn="just"/>
            <a:endParaRPr lang="en-US" sz="1000" b="1" dirty="0" smtClean="0">
              <a:latin typeface="Tahoma" pitchFamily="34" charset="0"/>
              <a:ea typeface="Tahoma" pitchFamily="34" charset="0"/>
              <a:cs typeface="Tahoma" pitchFamily="34" charset="0"/>
            </a:endParaRPr>
          </a:p>
          <a:p>
            <a:pPr lvl="0" algn="just">
              <a:buClr>
                <a:srgbClr val="D9B247"/>
              </a:buClr>
            </a:pPr>
            <a:r>
              <a:rPr lang="en-US" sz="2400" b="1" dirty="0">
                <a:solidFill>
                  <a:srgbClr val="FF0000"/>
                </a:solidFill>
                <a:latin typeface="Tahoma" pitchFamily="34" charset="0"/>
                <a:ea typeface="Tahoma" pitchFamily="34" charset="0"/>
                <a:cs typeface="Tahoma" pitchFamily="34" charset="0"/>
              </a:rPr>
              <a:t>How can you mobilise a hungry man?</a:t>
            </a:r>
          </a:p>
          <a:p>
            <a:pPr marL="800100" lvl="1" indent="-342900" algn="just">
              <a:buClr>
                <a:srgbClr val="D9B247"/>
              </a:buClr>
              <a:buFont typeface="Wingdings" panose="05000000000000000000" pitchFamily="2" charset="2"/>
              <a:buChar char="v"/>
            </a:pPr>
            <a:r>
              <a:rPr lang="en-US" sz="2400" b="1" dirty="0">
                <a:solidFill>
                  <a:srgbClr val="00B050"/>
                </a:solidFill>
                <a:latin typeface="Tahoma" pitchFamily="34" charset="0"/>
                <a:ea typeface="Tahoma" pitchFamily="34" charset="0"/>
                <a:cs typeface="Tahoma" pitchFamily="34" charset="0"/>
              </a:rPr>
              <a:t>Research on Rural Banking (Bangladesh </a:t>
            </a:r>
            <a:r>
              <a:rPr lang="en-US" sz="2400" b="1" dirty="0" err="1">
                <a:solidFill>
                  <a:srgbClr val="00B050"/>
                </a:solidFill>
                <a:latin typeface="Tahoma" pitchFamily="34" charset="0"/>
                <a:ea typeface="Tahoma" pitchFamily="34" charset="0"/>
                <a:cs typeface="Tahoma" pitchFamily="34" charset="0"/>
              </a:rPr>
              <a:t>Gramean</a:t>
            </a:r>
            <a:r>
              <a:rPr lang="en-US" sz="2400" b="1" dirty="0">
                <a:solidFill>
                  <a:srgbClr val="00B050"/>
                </a:solidFill>
                <a:latin typeface="Tahoma" pitchFamily="34" charset="0"/>
                <a:ea typeface="Tahoma" pitchFamily="34" charset="0"/>
                <a:cs typeface="Tahoma" pitchFamily="34" charset="0"/>
              </a:rPr>
              <a:t> Bank, Ghana Rural Bank….)</a:t>
            </a:r>
          </a:p>
          <a:p>
            <a:pPr marL="800100" lvl="1" indent="-342900" algn="just">
              <a:buClr>
                <a:srgbClr val="D9B247"/>
              </a:buClr>
              <a:buFont typeface="Wingdings" panose="05000000000000000000" pitchFamily="2" charset="2"/>
              <a:buChar char="v"/>
            </a:pPr>
            <a:r>
              <a:rPr lang="en-US" sz="2400" b="1" dirty="0">
                <a:solidFill>
                  <a:srgbClr val="00B050"/>
                </a:solidFill>
                <a:latin typeface="Tahoma" pitchFamily="34" charset="0"/>
                <a:ea typeface="Tahoma" pitchFamily="34" charset="0"/>
                <a:cs typeface="Tahoma" pitchFamily="34" charset="0"/>
              </a:rPr>
              <a:t>Peoples’ Bank</a:t>
            </a:r>
          </a:p>
          <a:p>
            <a:pPr marL="800100" lvl="1" indent="-342900" algn="just">
              <a:buClr>
                <a:srgbClr val="D9B247"/>
              </a:buClr>
              <a:buFont typeface="Wingdings" panose="05000000000000000000" pitchFamily="2" charset="2"/>
              <a:buChar char="v"/>
            </a:pPr>
            <a:r>
              <a:rPr lang="en-US" sz="2400" b="1" dirty="0">
                <a:solidFill>
                  <a:srgbClr val="00B050"/>
                </a:solidFill>
                <a:latin typeface="Tahoma" pitchFamily="34" charset="0"/>
                <a:ea typeface="Tahoma" pitchFamily="34" charset="0"/>
                <a:cs typeface="Tahoma" pitchFamily="34" charset="0"/>
              </a:rPr>
              <a:t>Community Bank (Modernising the Informal Financial Intermediaries….)</a:t>
            </a:r>
          </a:p>
          <a:p>
            <a:pPr marL="800100" lvl="1" indent="-342900" algn="just">
              <a:buClr>
                <a:srgbClr val="D9B247"/>
              </a:buClr>
              <a:buFont typeface="Wingdings" panose="05000000000000000000" pitchFamily="2" charset="2"/>
              <a:buChar char="v"/>
            </a:pPr>
            <a:r>
              <a:rPr lang="en-US" sz="2400" b="1" dirty="0">
                <a:solidFill>
                  <a:srgbClr val="00B050"/>
                </a:solidFill>
                <a:latin typeface="Tahoma" pitchFamily="34" charset="0"/>
                <a:ea typeface="Tahoma" pitchFamily="34" charset="0"/>
                <a:cs typeface="Tahoma" pitchFamily="34" charset="0"/>
              </a:rPr>
              <a:t>Third-tier Banking Sector – Micro Finance Banks (1008)</a:t>
            </a:r>
          </a:p>
          <a:p>
            <a:pPr algn="just"/>
            <a:endParaRPr lang="en-US" sz="2400" b="1" i="1" dirty="0" smtClean="0">
              <a:solidFill>
                <a:srgbClr val="FF0000"/>
              </a:solidFill>
              <a:latin typeface="Tahoma" pitchFamily="34" charset="0"/>
              <a:ea typeface="Tahoma" pitchFamily="34" charset="0"/>
              <a:cs typeface="Tahoma" pitchFamily="34" charset="0"/>
            </a:endParaRPr>
          </a:p>
          <a:p>
            <a:pPr algn="just"/>
            <a:r>
              <a:rPr lang="en-US" sz="2400" b="1" i="1" dirty="0" smtClean="0">
                <a:solidFill>
                  <a:srgbClr val="FF0000"/>
                </a:solidFill>
                <a:latin typeface="Tahoma" pitchFamily="34" charset="0"/>
                <a:ea typeface="Tahoma" pitchFamily="34" charset="0"/>
                <a:cs typeface="Tahoma" pitchFamily="34" charset="0"/>
              </a:rPr>
              <a:t>What </a:t>
            </a:r>
            <a:r>
              <a:rPr lang="en-US" sz="2400" b="1" i="1" dirty="0">
                <a:solidFill>
                  <a:srgbClr val="FF0000"/>
                </a:solidFill>
                <a:latin typeface="Tahoma" pitchFamily="34" charset="0"/>
                <a:ea typeface="Tahoma" pitchFamily="34" charset="0"/>
                <a:cs typeface="Tahoma" pitchFamily="34" charset="0"/>
              </a:rPr>
              <a:t>can I offer you that will make you work for me?</a:t>
            </a:r>
          </a:p>
          <a:p>
            <a:pPr marL="800100" lvl="1" indent="-342900" algn="just">
              <a:buFont typeface="Wingdings" panose="05000000000000000000" pitchFamily="2" charset="2"/>
              <a:buChar char="v"/>
            </a:pPr>
            <a:r>
              <a:rPr lang="en-US" sz="2400" b="1" dirty="0" smtClean="0">
                <a:solidFill>
                  <a:srgbClr val="00B050"/>
                </a:solidFill>
                <a:latin typeface="Tahoma" pitchFamily="34" charset="0"/>
                <a:ea typeface="Tahoma" pitchFamily="34" charset="0"/>
                <a:cs typeface="Tahoma" pitchFamily="34" charset="0"/>
              </a:rPr>
              <a:t>Accelerated Promotions</a:t>
            </a:r>
          </a:p>
          <a:p>
            <a:endParaRPr lang="en-US" sz="2400" b="1" dirty="0">
              <a:latin typeface="Tahoma" pitchFamily="34" charset="0"/>
              <a:ea typeface="Tahoma" pitchFamily="34" charset="0"/>
              <a:cs typeface="Tahoma" pitchFamily="34" charset="0"/>
            </a:endParaRPr>
          </a:p>
          <a:p>
            <a:endParaRPr lang="en-US" sz="2400" b="1" dirty="0">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341164"/>
            <a:ext cx="2844259" cy="5810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098" y="6341164"/>
            <a:ext cx="3588026" cy="5168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913" y="6341164"/>
            <a:ext cx="2445026" cy="630762"/>
          </a:xfrm>
          <a:prstGeom prst="rect">
            <a:avLst/>
          </a:prstGeom>
        </p:spPr>
      </p:pic>
    </p:spTree>
    <p:extLst>
      <p:ext uri="{BB962C8B-B14F-4D97-AF65-F5344CB8AC3E}">
        <p14:creationId xmlns:p14="http://schemas.microsoft.com/office/powerpoint/2010/main" val="111275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0" y="0"/>
            <a:ext cx="12148897" cy="6450496"/>
          </a:xfrm>
        </p:spPr>
        <p:txBody>
          <a:bodyPr>
            <a:normAutofit/>
          </a:bodyPr>
          <a:lstStyle/>
          <a:p>
            <a:pPr algn="just"/>
            <a:r>
              <a:rPr lang="en-US" sz="2400" b="1" dirty="0" smtClean="0">
                <a:solidFill>
                  <a:srgbClr val="FF0000"/>
                </a:solidFill>
                <a:latin typeface="Tahoma" pitchFamily="34" charset="0"/>
                <a:ea typeface="Tahoma" pitchFamily="34" charset="0"/>
                <a:cs typeface="Tahoma" pitchFamily="34" charset="0"/>
              </a:rPr>
              <a:t>Encounter/Career V: Oil &amp; Gas</a:t>
            </a:r>
            <a:endParaRPr lang="en-US" sz="2400" b="1" dirty="0">
              <a:solidFill>
                <a:srgbClr val="FF0000"/>
              </a:solidFill>
              <a:latin typeface="Tahoma" pitchFamily="34" charset="0"/>
              <a:ea typeface="Tahoma" pitchFamily="34" charset="0"/>
              <a:cs typeface="Tahoma" pitchFamily="34" charset="0"/>
            </a:endParaRPr>
          </a:p>
          <a:p>
            <a:pPr algn="just"/>
            <a:r>
              <a:rPr lang="en-US" sz="2400" dirty="0" smtClean="0">
                <a:solidFill>
                  <a:srgbClr val="002060"/>
                </a:solidFill>
                <a:latin typeface="Tahoma" pitchFamily="34" charset="0"/>
                <a:ea typeface="Tahoma" pitchFamily="34" charset="0"/>
                <a:cs typeface="Tahoma" pitchFamily="34" charset="0"/>
              </a:rPr>
              <a:t>C</a:t>
            </a:r>
            <a:r>
              <a:rPr lang="en-US" sz="2400" dirty="0" smtClean="0">
                <a:solidFill>
                  <a:srgbClr val="002060"/>
                </a:solidFill>
                <a:latin typeface="Cambria" panose="02040503050406030204" pitchFamily="18" charset="0"/>
                <a:ea typeface="Times New Roman" panose="02020603050405020304" pitchFamily="18" charset="0"/>
                <a:cs typeface="Calibri" panose="020F0502020204030204" pitchFamily="34" charset="0"/>
              </a:rPr>
              <a:t>ommunication skills, research capability aided my being head hunted for the </a:t>
            </a:r>
            <a:r>
              <a:rPr lang="en-US" sz="2400" dirty="0">
                <a:solidFill>
                  <a:srgbClr val="002060"/>
                </a:solidFill>
                <a:latin typeface="Cambria" panose="02040503050406030204" pitchFamily="18" charset="0"/>
                <a:ea typeface="Times New Roman" panose="02020603050405020304" pitchFamily="18" charset="0"/>
                <a:cs typeface="Calibri" panose="020F0502020204030204" pitchFamily="34" charset="0"/>
              </a:rPr>
              <a:t>D</a:t>
            </a:r>
            <a:r>
              <a:rPr lang="en-US" sz="2400" dirty="0" smtClean="0">
                <a:solidFill>
                  <a:srgbClr val="002060"/>
                </a:solidFill>
                <a:latin typeface="Cambria" panose="02040503050406030204" pitchFamily="18" charset="0"/>
                <a:ea typeface="Times New Roman" panose="02020603050405020304" pitchFamily="18" charset="0"/>
                <a:cs typeface="Calibri" panose="020F0502020204030204" pitchFamily="34" charset="0"/>
              </a:rPr>
              <a:t>ownstream Petroleum Sector Liberalisation and Deregulation….. </a:t>
            </a:r>
          </a:p>
          <a:p>
            <a:pPr algn="just"/>
            <a:endParaRPr lang="en-US" sz="2400" dirty="0" smtClean="0">
              <a:solidFill>
                <a:srgbClr val="FF0000"/>
              </a:solidFill>
              <a:latin typeface="Cambria" panose="02040503050406030204" pitchFamily="18" charset="0"/>
              <a:ea typeface="Times New Roman" panose="02020603050405020304" pitchFamily="18" charset="0"/>
              <a:cs typeface="Calibri" panose="020F0502020204030204" pitchFamily="34" charset="0"/>
            </a:endParaRPr>
          </a:p>
          <a:p>
            <a:pPr marL="800100" lvl="1" indent="-342900" algn="just">
              <a:buFont typeface="Wingdings" panose="05000000000000000000" pitchFamily="2" charset="2"/>
              <a:buChar char="Ø"/>
            </a:pPr>
            <a:r>
              <a:rPr lang="en-US" sz="2400" b="1" dirty="0" smtClean="0">
                <a:solidFill>
                  <a:srgbClr val="00B050"/>
                </a:solidFill>
                <a:latin typeface="Tahoma" pitchFamily="34" charset="0"/>
                <a:ea typeface="Tahoma" pitchFamily="34" charset="0"/>
                <a:cs typeface="Tahoma" pitchFamily="34" charset="0"/>
              </a:rPr>
              <a:t>Anchored the Secretariat of the Restructuring and Implementation Committees</a:t>
            </a:r>
          </a:p>
          <a:p>
            <a:pPr marL="800100" lvl="1" indent="-342900" algn="just">
              <a:buFont typeface="Wingdings" panose="05000000000000000000" pitchFamily="2" charset="2"/>
              <a:buChar char="Ø"/>
            </a:pPr>
            <a:r>
              <a:rPr lang="en-US" sz="2400" b="1" dirty="0" smtClean="0">
                <a:solidFill>
                  <a:srgbClr val="00B050"/>
                </a:solidFill>
                <a:latin typeface="Tahoma" pitchFamily="34" charset="0"/>
                <a:ea typeface="Tahoma" pitchFamily="34" charset="0"/>
                <a:cs typeface="Tahoma" pitchFamily="34" charset="0"/>
              </a:rPr>
              <a:t>Pioneer General Manager (Corporate Services)</a:t>
            </a:r>
          </a:p>
          <a:p>
            <a:pPr marL="800100" lvl="1" indent="-342900" algn="just">
              <a:buFont typeface="Wingdings" panose="05000000000000000000" pitchFamily="2" charset="2"/>
              <a:buChar char="Ø"/>
            </a:pPr>
            <a:r>
              <a:rPr lang="en-US" sz="2400" b="1" dirty="0" smtClean="0">
                <a:solidFill>
                  <a:srgbClr val="00B050"/>
                </a:solidFill>
                <a:latin typeface="Tahoma" pitchFamily="34" charset="0"/>
                <a:ea typeface="Tahoma" pitchFamily="34" charset="0"/>
                <a:cs typeface="Tahoma" pitchFamily="34" charset="0"/>
              </a:rPr>
              <a:t>Interim Executive Secretary/CEO</a:t>
            </a:r>
          </a:p>
          <a:p>
            <a:pPr marL="800100" lvl="1" indent="-342900" algn="just">
              <a:buFont typeface="Wingdings" panose="05000000000000000000" pitchFamily="2" charset="2"/>
              <a:buChar char="Ø"/>
            </a:pPr>
            <a:r>
              <a:rPr lang="en-US" sz="2400" b="1" dirty="0" smtClean="0">
                <a:solidFill>
                  <a:srgbClr val="00B050"/>
                </a:solidFill>
                <a:latin typeface="Tahoma" pitchFamily="34" charset="0"/>
                <a:ea typeface="Tahoma" pitchFamily="34" charset="0"/>
                <a:cs typeface="Tahoma" pitchFamily="34" charset="0"/>
              </a:rPr>
              <a:t>General Manager Operations &amp; General Manager Corporate Services</a:t>
            </a:r>
          </a:p>
          <a:p>
            <a:pPr marL="800100" lvl="1" indent="-342900" algn="just">
              <a:buFont typeface="Wingdings" panose="05000000000000000000" pitchFamily="2" charset="2"/>
              <a:buChar char="Ø"/>
            </a:pPr>
            <a:r>
              <a:rPr lang="en-US" sz="2400" b="1" dirty="0" smtClean="0">
                <a:solidFill>
                  <a:srgbClr val="00B050"/>
                </a:solidFill>
                <a:latin typeface="Tahoma" pitchFamily="34" charset="0"/>
                <a:ea typeface="Tahoma" pitchFamily="34" charset="0"/>
                <a:cs typeface="Tahoma" pitchFamily="34" charset="0"/>
              </a:rPr>
              <a:t>Managed the extensive, emotive and sensitive national challenge – </a:t>
            </a:r>
            <a:r>
              <a:rPr lang="en-US" sz="2400" b="1" dirty="0" smtClean="0">
                <a:solidFill>
                  <a:srgbClr val="FF0000"/>
                </a:solidFill>
                <a:latin typeface="Tahoma" pitchFamily="34" charset="0"/>
                <a:ea typeface="Tahoma" pitchFamily="34" charset="0"/>
                <a:cs typeface="Tahoma" pitchFamily="34" charset="0"/>
              </a:rPr>
              <a:t>subsidy removal</a:t>
            </a:r>
          </a:p>
          <a:p>
            <a:pPr marL="800100" lvl="1" indent="-342900" algn="just">
              <a:buFont typeface="Wingdings" panose="05000000000000000000" pitchFamily="2" charset="2"/>
              <a:buChar char="Ø"/>
            </a:pPr>
            <a:r>
              <a:rPr lang="en-US" sz="2400" b="1" dirty="0">
                <a:solidFill>
                  <a:srgbClr val="00B050"/>
                </a:solidFill>
                <a:latin typeface="Tahoma" pitchFamily="34" charset="0"/>
                <a:ea typeface="Tahoma" pitchFamily="34" charset="0"/>
                <a:cs typeface="Tahoma" pitchFamily="34" charset="0"/>
              </a:rPr>
              <a:t>Managed Labour &amp; Stakeholders challenging relationships (</a:t>
            </a:r>
            <a:r>
              <a:rPr lang="en-US" sz="2400" b="1" dirty="0" smtClean="0">
                <a:solidFill>
                  <a:srgbClr val="00B050"/>
                </a:solidFill>
                <a:latin typeface="Tahoma" pitchFamily="34" charset="0"/>
                <a:ea typeface="Tahoma" pitchFamily="34" charset="0"/>
                <a:cs typeface="Tahoma" pitchFamily="34" charset="0"/>
              </a:rPr>
              <a:t>strikes, negotiations, strikes….)</a:t>
            </a:r>
            <a:endParaRPr lang="en-US" sz="2400" b="1" dirty="0">
              <a:solidFill>
                <a:srgbClr val="00B050"/>
              </a:solidFill>
              <a:latin typeface="Tahoma" pitchFamily="34" charset="0"/>
              <a:ea typeface="Tahoma" pitchFamily="34" charset="0"/>
              <a:cs typeface="Tahoma" pitchFamily="34" charset="0"/>
            </a:endParaRPr>
          </a:p>
          <a:p>
            <a:pPr marL="800100" lvl="1" indent="-342900" algn="just">
              <a:buFont typeface="Wingdings" panose="05000000000000000000" pitchFamily="2" charset="2"/>
              <a:buChar char="Ø"/>
            </a:pPr>
            <a:endParaRPr lang="en-US" sz="2400" b="1" dirty="0" smtClean="0">
              <a:latin typeface="Tahoma" pitchFamily="34" charset="0"/>
              <a:ea typeface="Tahoma" pitchFamily="34" charset="0"/>
              <a:cs typeface="Tahoma" pitchFamily="34" charset="0"/>
            </a:endParaRPr>
          </a:p>
          <a:p>
            <a:pPr lvl="1" algn="just"/>
            <a:r>
              <a:rPr lang="en-US" sz="2400" b="1" i="1" dirty="0" smtClean="0">
                <a:solidFill>
                  <a:srgbClr val="FF0000"/>
                </a:solidFill>
                <a:latin typeface="Tahoma" pitchFamily="34" charset="0"/>
                <a:ea typeface="Tahoma" pitchFamily="34" charset="0"/>
                <a:cs typeface="Tahoma" pitchFamily="34" charset="0"/>
              </a:rPr>
              <a:t>Public Service mentors </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Soji</a:t>
            </a:r>
            <a:r>
              <a:rPr lang="en-US" sz="2400" b="1" i="1" dirty="0" smtClean="0">
                <a:solidFill>
                  <a:srgbClr val="0070C0"/>
                </a:solidFill>
                <a:latin typeface="Tahoma" pitchFamily="34" charset="0"/>
                <a:ea typeface="Tahoma" pitchFamily="34" charset="0"/>
                <a:cs typeface="Tahoma" pitchFamily="34" charset="0"/>
              </a:rPr>
              <a:t> Oni, Professor </a:t>
            </a:r>
            <a:r>
              <a:rPr lang="en-US" sz="2400" b="1" i="1" dirty="0" err="1" smtClean="0">
                <a:solidFill>
                  <a:srgbClr val="0070C0"/>
                </a:solidFill>
                <a:latin typeface="Tahoma" pitchFamily="34" charset="0"/>
                <a:ea typeface="Tahoma" pitchFamily="34" charset="0"/>
                <a:cs typeface="Tahoma" pitchFamily="34" charset="0"/>
              </a:rPr>
              <a:t>Tunde</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Adeniran</a:t>
            </a:r>
            <a:r>
              <a:rPr lang="en-US" sz="2400" b="1" i="1" dirty="0" smtClean="0">
                <a:solidFill>
                  <a:srgbClr val="0070C0"/>
                </a:solidFill>
                <a:latin typeface="Tahoma" pitchFamily="34" charset="0"/>
                <a:ea typeface="Tahoma" pitchFamily="34" charset="0"/>
                <a:cs typeface="Tahoma" pitchFamily="34" charset="0"/>
              </a:rPr>
              <a:t>, Professor Akin L. </a:t>
            </a:r>
            <a:r>
              <a:rPr lang="en-US" sz="2400" b="1" i="1" dirty="0" err="1" smtClean="0">
                <a:solidFill>
                  <a:srgbClr val="0070C0"/>
                </a:solidFill>
                <a:latin typeface="Tahoma" pitchFamily="34" charset="0"/>
                <a:ea typeface="Tahoma" pitchFamily="34" charset="0"/>
                <a:cs typeface="Tahoma" pitchFamily="34" charset="0"/>
              </a:rPr>
              <a:t>Mabogunje</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Babaijo</a:t>
            </a:r>
            <a:r>
              <a:rPr lang="en-US" sz="2400" b="1" i="1" dirty="0" smtClean="0">
                <a:solidFill>
                  <a:srgbClr val="0070C0"/>
                </a:solidFill>
                <a:latin typeface="Tahoma" pitchFamily="34" charset="0"/>
                <a:ea typeface="Tahoma" pitchFamily="34" charset="0"/>
                <a:cs typeface="Tahoma" pitchFamily="34" charset="0"/>
              </a:rPr>
              <a:t> O </a:t>
            </a:r>
            <a:r>
              <a:rPr lang="en-US" sz="2400" b="1" i="1" dirty="0" err="1" smtClean="0">
                <a:solidFill>
                  <a:srgbClr val="0070C0"/>
                </a:solidFill>
                <a:latin typeface="Tahoma" pitchFamily="34" charset="0"/>
                <a:ea typeface="Tahoma" pitchFamily="34" charset="0"/>
                <a:cs typeface="Tahoma" pitchFamily="34" charset="0"/>
              </a:rPr>
              <a:t>O</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O</a:t>
            </a:r>
            <a:r>
              <a:rPr lang="en-US" sz="2400" b="1" i="1" dirty="0" smtClean="0">
                <a:solidFill>
                  <a:srgbClr val="0070C0"/>
                </a:solidFill>
                <a:latin typeface="Tahoma" pitchFamily="34" charset="0"/>
                <a:ea typeface="Tahoma" pitchFamily="34" charset="0"/>
                <a:cs typeface="Tahoma" pitchFamily="34" charset="0"/>
              </a:rPr>
              <a:t> </a:t>
            </a:r>
            <a:r>
              <a:rPr lang="en-US" sz="2400" b="1" i="1" dirty="0" err="1" smtClean="0">
                <a:solidFill>
                  <a:srgbClr val="0070C0"/>
                </a:solidFill>
                <a:latin typeface="Tahoma" pitchFamily="34" charset="0"/>
                <a:ea typeface="Tahoma" pitchFamily="34" charset="0"/>
                <a:cs typeface="Tahoma" pitchFamily="34" charset="0"/>
              </a:rPr>
              <a:t>Ogunkua</a:t>
            </a:r>
            <a:endParaRPr lang="en-US" sz="2400" b="1" i="1" dirty="0" smtClean="0">
              <a:solidFill>
                <a:srgbClr val="0070C0"/>
              </a:solidFill>
              <a:latin typeface="Tahoma" pitchFamily="34" charset="0"/>
              <a:ea typeface="Tahoma" pitchFamily="34" charset="0"/>
              <a:cs typeface="Tahoma" pitchFamily="34" charset="0"/>
            </a:endParaRPr>
          </a:p>
          <a:p>
            <a:endParaRPr lang="en-US" sz="2400" b="1" i="1" dirty="0">
              <a:solidFill>
                <a:srgbClr val="002060"/>
              </a:solidFill>
              <a:latin typeface="Tahoma" pitchFamily="34" charset="0"/>
              <a:ea typeface="Tahoma" pitchFamily="34" charset="0"/>
              <a:cs typeface="Tahoma"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321286"/>
            <a:ext cx="2844259" cy="6009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871" y="6321286"/>
            <a:ext cx="3588026" cy="56239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365" y="6321286"/>
            <a:ext cx="2445026" cy="650639"/>
          </a:xfrm>
          <a:prstGeom prst="rect">
            <a:avLst/>
          </a:prstGeom>
        </p:spPr>
      </p:pic>
    </p:spTree>
    <p:extLst>
      <p:ext uri="{BB962C8B-B14F-4D97-AF65-F5344CB8AC3E}">
        <p14:creationId xmlns:p14="http://schemas.microsoft.com/office/powerpoint/2010/main" val="551361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5626</TotalTime>
  <Words>1302</Words>
  <Application>Microsoft Office PowerPoint</Application>
  <PresentationFormat>Widescreen</PresentationFormat>
  <Paragraphs>224</Paragraphs>
  <Slides>18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Arial Black</vt:lpstr>
      <vt:lpstr>Arial Rounded MT Bold</vt:lpstr>
      <vt:lpstr>Calibri</vt:lpstr>
      <vt:lpstr>Calibri Light</vt:lpstr>
      <vt:lpstr>Cambria</vt:lpstr>
      <vt:lpstr>Courier New</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wole</dc:creator>
  <cp:lastModifiedBy>Microsoft account</cp:lastModifiedBy>
  <cp:revision>162</cp:revision>
  <cp:lastPrinted>2019-01-16T17:08:32Z</cp:lastPrinted>
  <dcterms:created xsi:type="dcterms:W3CDTF">2016-02-18T12:33:18Z</dcterms:created>
  <dcterms:modified xsi:type="dcterms:W3CDTF">2024-11-04T03:07:30Z</dcterms:modified>
</cp:coreProperties>
</file>